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80" r:id="rId7"/>
    <p:sldId id="261" r:id="rId8"/>
    <p:sldId id="262" r:id="rId9"/>
    <p:sldId id="263" r:id="rId10"/>
    <p:sldId id="277" r:id="rId11"/>
    <p:sldId id="275" r:id="rId12"/>
    <p:sldId id="279" r:id="rId13"/>
    <p:sldId id="278" r:id="rId14"/>
    <p:sldId id="268" r:id="rId15"/>
    <p:sldId id="269" r:id="rId16"/>
    <p:sldId id="270" r:id="rId17"/>
    <p:sldId id="271" r:id="rId18"/>
    <p:sldId id="273" r:id="rId19"/>
  </p:sldIdLst>
  <p:sldSz cx="18288000" cy="10287000"/>
  <p:notesSz cx="6858000" cy="9144000"/>
  <p:embeddedFontLst>
    <p:embeddedFont>
      <p:font typeface="#9Slide03 Bebas Neue Bold" panose="020B0604020202020204" charset="0"/>
      <p:bold r:id="rId20"/>
    </p:embeddedFont>
    <p:embeddedFont>
      <p:font typeface="#9Slide03 BoosterNextFYBlack" panose="020B0604020202020204" charset="0"/>
      <p:regular r:id="rId21"/>
    </p:embeddedFont>
    <p:embeddedFont>
      <p:font typeface="#9Slide03 Noto Sans Bold" panose="020B0604020202020204" charset="0"/>
      <p:bold r:id="rId22"/>
    </p:embeddedFont>
    <p:embeddedFont>
      <p:font typeface="Arimo Bold" panose="020B0604020202020204" charset="0"/>
      <p:regular r:id="rId23"/>
    </p:embeddedFont>
    <p:embeddedFont>
      <p:font typeface="Asap SemiBold" panose="020B0604020202020204" charset="0"/>
      <p:regular r:id="rId24"/>
    </p:embeddedFont>
    <p:embeddedFont>
      <p:font typeface="Asap SemiBold Bold" panose="020B0604020202020204" charset="0"/>
      <p:regular r:id="rId25"/>
    </p:embeddedFont>
    <p:embeddedFont>
      <p:font typeface="Big Shoulders Display Bold" panose="020B0604020202020204" charset="0"/>
      <p:regular r:id="rId26"/>
    </p:embeddedFont>
    <p:embeddedFont>
      <p:font typeface="Bungee" panose="020B0604020202020204" charset="0"/>
      <p:regular r:id="rId27"/>
    </p:embeddedFont>
    <p:embeddedFont>
      <p:font typeface="Calibri" panose="020F0502020204030204" pitchFamily="34" charset="0"/>
      <p:regular r:id="rId28"/>
      <p:bold r:id="rId29"/>
      <p:italic r:id="rId30"/>
      <p:boldItalic r:id="rId31"/>
    </p:embeddedFont>
    <p:embeddedFont>
      <p:font typeface="Coiny" panose="020B0604020202020204" charset="0"/>
      <p:regular r:id="rId32"/>
    </p:embeddedFont>
    <p:embeddedFont>
      <p:font typeface="Josefin Sans Regular" panose="020B0604020202020204" charset="0"/>
      <p:regular r:id="rId33"/>
    </p:embeddedFont>
    <p:embeddedFont>
      <p:font typeface="Muli Black" panose="020B0604020202020204" charset="0"/>
      <p:regular r:id="rId34"/>
    </p:embeddedFont>
    <p:embeddedFont>
      <p:font typeface="Noto Sans Bold" panose="020B0604020202020204" charset="0"/>
      <p:regular r:id="rId35"/>
    </p:embeddedFont>
    <p:embeddedFont>
      <p:font typeface="Nunito Sans Regular Bold" panose="020B0604020202020204" charset="0"/>
      <p:regular r:id="rId36"/>
    </p:embeddedFont>
    <p:embeddedFont>
      <p:font typeface="Sriracha" panose="020B0604020202020204" charset="-34"/>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png"/><Relationship Id="rId2" Type="http://schemas.openxmlformats.org/officeDocument/2006/relationships/image" Target="../media/image82.jpeg"/><Relationship Id="rId16" Type="http://schemas.openxmlformats.org/officeDocument/2006/relationships/image" Target="../media/image96.svg"/><Relationship Id="rId20" Type="http://schemas.openxmlformats.org/officeDocument/2006/relationships/image" Target="../media/image100.sv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svg"/><Relationship Id="rId19" Type="http://schemas.openxmlformats.org/officeDocument/2006/relationships/image" Target="../media/image99.pn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slides/_rels/slide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1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30.svg"/><Relationship Id="rId3" Type="http://schemas.openxmlformats.org/officeDocument/2006/relationships/image" Target="../media/image119.svg"/><Relationship Id="rId7" Type="http://schemas.openxmlformats.org/officeDocument/2006/relationships/image" Target="../media/image32.svg"/><Relationship Id="rId12" Type="http://schemas.openxmlformats.org/officeDocument/2006/relationships/image" Target="../media/image2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23.svg"/><Relationship Id="rId5" Type="http://schemas.openxmlformats.org/officeDocument/2006/relationships/image" Target="../media/image26.svg"/><Relationship Id="rId15" Type="http://schemas.openxmlformats.org/officeDocument/2006/relationships/image" Target="../media/image28.svg"/><Relationship Id="rId10" Type="http://schemas.openxmlformats.org/officeDocument/2006/relationships/image" Target="../media/image122.png"/><Relationship Id="rId4" Type="http://schemas.openxmlformats.org/officeDocument/2006/relationships/image" Target="../media/image25.png"/><Relationship Id="rId9" Type="http://schemas.openxmlformats.org/officeDocument/2006/relationships/image" Target="../media/image121.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48.sv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618" y="3387450"/>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516064" y="4158639"/>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216537" y="-676859"/>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620551" y="8165986"/>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859510">
            <a:off x="12022103" y="9464972"/>
            <a:ext cx="1075028" cy="115707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3128">
            <a:off x="17089241" y="7789066"/>
            <a:ext cx="1539821" cy="56273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98318">
            <a:off x="4498566" y="9489861"/>
            <a:ext cx="2017772" cy="1276699"/>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1809">
            <a:off x="14736727" y="-251002"/>
            <a:ext cx="1264965" cy="1361508"/>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31250">
            <a:off x="17630075" y="4309826"/>
            <a:ext cx="1315850" cy="1062250"/>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628841">
            <a:off x="17251803" y="3271141"/>
            <a:ext cx="1538166" cy="819423"/>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88984">
            <a:off x="7586040" y="-652399"/>
            <a:ext cx="1334812" cy="1357018"/>
          </a:xfrm>
          <a:prstGeom prst="rect">
            <a:avLst/>
          </a:prstGeom>
        </p:spPr>
      </p:pic>
      <p:grpSp>
        <p:nvGrpSpPr>
          <p:cNvPr id="13" name="Group 13"/>
          <p:cNvGrpSpPr/>
          <p:nvPr/>
        </p:nvGrpSpPr>
        <p:grpSpPr>
          <a:xfrm>
            <a:off x="2869695" y="3010135"/>
            <a:ext cx="12548611" cy="2462549"/>
            <a:chOff x="0" y="-76200"/>
            <a:chExt cx="16731481" cy="3283399"/>
          </a:xfrm>
        </p:grpSpPr>
        <p:sp>
          <p:nvSpPr>
            <p:cNvPr id="14" name="TextBox 14"/>
            <p:cNvSpPr txBox="1"/>
            <p:nvPr/>
          </p:nvSpPr>
          <p:spPr>
            <a:xfrm>
              <a:off x="0" y="-76200"/>
              <a:ext cx="16731481" cy="857585"/>
            </a:xfrm>
            <a:prstGeom prst="rect">
              <a:avLst/>
            </a:prstGeom>
          </p:spPr>
          <p:txBody>
            <a:bodyPr lIns="0" tIns="0" rIns="0" bIns="0" rtlCol="0" anchor="t">
              <a:spAutoFit/>
            </a:bodyPr>
            <a:lstStyle/>
            <a:p>
              <a:pPr algn="ctr">
                <a:lnSpc>
                  <a:spcPts val="5040"/>
                </a:lnSpc>
              </a:pPr>
              <a:r>
                <a:rPr lang="en-US" sz="5400" dirty="0">
                  <a:solidFill>
                    <a:srgbClr val="FFFFFF"/>
                  </a:solidFill>
                  <a:latin typeface="Times New Roman" pitchFamily="18" charset="0"/>
                  <a:cs typeface="Times New Roman" pitchFamily="18" charset="0"/>
                </a:rPr>
                <a:t>BÀI 13</a:t>
              </a:r>
            </a:p>
          </p:txBody>
        </p:sp>
        <p:sp>
          <p:nvSpPr>
            <p:cNvPr id="15" name="TextBox 15"/>
            <p:cNvSpPr txBox="1"/>
            <p:nvPr/>
          </p:nvSpPr>
          <p:spPr>
            <a:xfrm>
              <a:off x="0" y="1529816"/>
              <a:ext cx="16731481" cy="1677383"/>
            </a:xfrm>
            <a:prstGeom prst="rect">
              <a:avLst/>
            </a:prstGeom>
          </p:spPr>
          <p:txBody>
            <a:bodyPr lIns="0" tIns="0" rIns="0" bIns="0" rtlCol="0" anchor="t">
              <a:spAutoFit/>
            </a:bodyPr>
            <a:lstStyle/>
            <a:p>
              <a:pPr algn="ctr">
                <a:lnSpc>
                  <a:spcPts val="9607"/>
                </a:lnSpc>
              </a:pPr>
              <a:r>
                <a:rPr lang="en-US" sz="12800" spc="-426" dirty="0">
                  <a:solidFill>
                    <a:srgbClr val="FBE675"/>
                  </a:solidFill>
                  <a:latin typeface="#9Slide03 Bebas Neue Bold" panose="020B0606020202050201" pitchFamily="34" charset="0"/>
                </a:rPr>
                <a:t>MỘT SỐ NGUYÊN LIỆU</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2"/>
          <p:cNvSpPr txBox="1"/>
          <p:nvPr/>
        </p:nvSpPr>
        <p:spPr>
          <a:xfrm>
            <a:off x="1719262" y="3314700"/>
            <a:ext cx="14849475" cy="4219617"/>
          </a:xfrm>
          <a:prstGeom prst="rect">
            <a:avLst/>
          </a:prstGeom>
        </p:spPr>
        <p:txBody>
          <a:bodyPr wrap="square" lIns="0" tIns="0" rIns="0" bIns="0" rtlCol="0" anchor="t">
            <a:spAutoFit/>
          </a:bodyPr>
          <a:lstStyle/>
          <a:p>
            <a:pPr lvl="0" algn="just">
              <a:lnSpc>
                <a:spcPct val="200000"/>
              </a:lnSpc>
            </a:pPr>
            <a:r>
              <a:rPr kumimoji="0" lang="en-US" sz="4799" b="1" i="0" u="none" strike="noStrike" kern="1200" cap="none" spc="0" normalizeH="0" baseline="0" noProof="0" dirty="0">
                <a:ln>
                  <a:noFill/>
                </a:ln>
                <a:solidFill>
                  <a:srgbClr val="FFFFFF"/>
                </a:solidFill>
                <a:effectLst/>
                <a:uLnTx/>
                <a:uFillTx/>
                <a:latin typeface="Asap SemiBold"/>
              </a:rPr>
              <a:t>   </a:t>
            </a:r>
            <a:r>
              <a:rPr lang="en-US" sz="4800" b="1" dirty="0" err="1">
                <a:solidFill>
                  <a:srgbClr val="FF66C4"/>
                </a:solidFill>
              </a:rPr>
              <a:t>Nghiên</a:t>
            </a:r>
            <a:r>
              <a:rPr lang="en-US" sz="4800" b="1" dirty="0">
                <a:solidFill>
                  <a:srgbClr val="FF66C4"/>
                </a:solidFill>
              </a:rPr>
              <a:t> </a:t>
            </a:r>
            <a:r>
              <a:rPr lang="en-US" sz="4800" b="1" dirty="0" err="1">
                <a:solidFill>
                  <a:srgbClr val="FF66C4"/>
                </a:solidFill>
              </a:rPr>
              <a:t>cứu</a:t>
            </a:r>
            <a:r>
              <a:rPr lang="en-US" sz="4800" b="1" dirty="0">
                <a:solidFill>
                  <a:srgbClr val="FF66C4"/>
                </a:solidFill>
              </a:rPr>
              <a:t> </a:t>
            </a:r>
            <a:r>
              <a:rPr lang="en-US" sz="4800" b="1" dirty="0" err="1">
                <a:solidFill>
                  <a:srgbClr val="FF66C4"/>
                </a:solidFill>
              </a:rPr>
              <a:t>thông</a:t>
            </a:r>
            <a:r>
              <a:rPr lang="en-US" sz="4800" b="1" dirty="0">
                <a:solidFill>
                  <a:srgbClr val="FF66C4"/>
                </a:solidFill>
              </a:rPr>
              <a:t> tin</a:t>
            </a:r>
            <a:r>
              <a:rPr lang="en-US" sz="4800" b="1" dirty="0">
                <a:solidFill>
                  <a:srgbClr val="FE502D"/>
                </a:solidFill>
              </a:rPr>
              <a:t> </a:t>
            </a:r>
            <a:r>
              <a:rPr lang="en-US" sz="4800" b="1" dirty="0" err="1">
                <a:solidFill>
                  <a:srgbClr val="FFFFFF"/>
                </a:solidFill>
              </a:rPr>
              <a:t>trong</a:t>
            </a:r>
            <a:r>
              <a:rPr lang="en-US" sz="4800" b="1" dirty="0">
                <a:solidFill>
                  <a:srgbClr val="FFFFFF"/>
                </a:solidFill>
              </a:rPr>
              <a:t> SGK </a:t>
            </a:r>
            <a:r>
              <a:rPr lang="en-US" sz="4800" b="1" dirty="0" err="1">
                <a:solidFill>
                  <a:srgbClr val="FFFFFF"/>
                </a:solidFill>
              </a:rPr>
              <a:t>hoặc</a:t>
            </a:r>
            <a:r>
              <a:rPr lang="en-US" sz="4800" b="1" dirty="0">
                <a:solidFill>
                  <a:srgbClr val="FFFFFF"/>
                </a:solidFill>
              </a:rPr>
              <a:t> </a:t>
            </a:r>
            <a:r>
              <a:rPr lang="en-US" sz="4800" b="1" dirty="0" err="1">
                <a:solidFill>
                  <a:srgbClr val="FFFFFF"/>
                </a:solidFill>
              </a:rPr>
              <a:t>intermet</a:t>
            </a:r>
            <a:r>
              <a:rPr lang="en-US" sz="4800" b="1" dirty="0">
                <a:solidFill>
                  <a:srgbClr val="FFFFFF"/>
                </a:solidFill>
              </a:rPr>
              <a:t> </a:t>
            </a:r>
            <a:r>
              <a:rPr lang="en-US" sz="4800" b="1" dirty="0" err="1">
                <a:solidFill>
                  <a:srgbClr val="FFFFFF"/>
                </a:solidFill>
              </a:rPr>
              <a:t>để</a:t>
            </a:r>
            <a:r>
              <a:rPr lang="en-US" sz="4800" b="1" dirty="0">
                <a:solidFill>
                  <a:srgbClr val="FFFFFF"/>
                </a:solidFill>
              </a:rPr>
              <a:t> </a:t>
            </a:r>
            <a:r>
              <a:rPr lang="en-US" sz="4800" b="1" dirty="0" err="1">
                <a:solidFill>
                  <a:srgbClr val="FFFFFF"/>
                </a:solidFill>
              </a:rPr>
              <a:t>hoàn</a:t>
            </a:r>
            <a:r>
              <a:rPr lang="en-US" sz="4800" b="1" dirty="0">
                <a:solidFill>
                  <a:srgbClr val="FFFFFF"/>
                </a:solidFill>
              </a:rPr>
              <a:t> </a:t>
            </a:r>
            <a:r>
              <a:rPr lang="en-US" sz="4800" b="1" dirty="0" err="1">
                <a:solidFill>
                  <a:srgbClr val="FFFFFF"/>
                </a:solidFill>
              </a:rPr>
              <a:t>thành</a:t>
            </a:r>
            <a:r>
              <a:rPr lang="en-US" sz="4800" b="1" dirty="0">
                <a:solidFill>
                  <a:srgbClr val="FFFFFF"/>
                </a:solidFill>
              </a:rPr>
              <a:t> </a:t>
            </a:r>
            <a:r>
              <a:rPr lang="en-US" sz="4800" b="1" dirty="0" err="1">
                <a:solidFill>
                  <a:srgbClr val="FFFFFF"/>
                </a:solidFill>
              </a:rPr>
              <a:t>bảng</a:t>
            </a:r>
            <a:r>
              <a:rPr lang="en-US" sz="4800" b="1" dirty="0">
                <a:solidFill>
                  <a:srgbClr val="FFFFFF"/>
                </a:solidFill>
              </a:rPr>
              <a:t> </a:t>
            </a:r>
            <a:r>
              <a:rPr lang="en-US" sz="4800" b="1" dirty="0" err="1">
                <a:solidFill>
                  <a:srgbClr val="FBE675"/>
                </a:solidFill>
              </a:rPr>
              <a:t>thành</a:t>
            </a:r>
            <a:r>
              <a:rPr lang="en-US" sz="4800" b="1" dirty="0">
                <a:solidFill>
                  <a:srgbClr val="FBE675"/>
                </a:solidFill>
              </a:rPr>
              <a:t> </a:t>
            </a:r>
            <a:r>
              <a:rPr lang="en-US" sz="4800" b="1" dirty="0" err="1">
                <a:solidFill>
                  <a:srgbClr val="FBE675"/>
                </a:solidFill>
              </a:rPr>
              <a:t>phần</a:t>
            </a:r>
            <a:r>
              <a:rPr lang="en-US" sz="4800" b="1" dirty="0">
                <a:solidFill>
                  <a:srgbClr val="FBE675"/>
                </a:solidFill>
              </a:rPr>
              <a:t>, </a:t>
            </a:r>
            <a:r>
              <a:rPr lang="en-US" sz="4800" b="1" dirty="0" err="1">
                <a:solidFill>
                  <a:srgbClr val="FBE675"/>
                </a:solidFill>
              </a:rPr>
              <a:t>ứng</a:t>
            </a:r>
            <a:r>
              <a:rPr lang="en-US" sz="4800" b="1" dirty="0">
                <a:solidFill>
                  <a:srgbClr val="FBE675"/>
                </a:solidFill>
              </a:rPr>
              <a:t> </a:t>
            </a:r>
            <a:r>
              <a:rPr lang="en-US" sz="4800" b="1" dirty="0" err="1">
                <a:solidFill>
                  <a:srgbClr val="FBE675"/>
                </a:solidFill>
              </a:rPr>
              <a:t>dụng</a:t>
            </a:r>
            <a:r>
              <a:rPr lang="en-US" sz="4800" b="1" dirty="0">
                <a:solidFill>
                  <a:srgbClr val="FFFFFF"/>
                </a:solidFill>
              </a:rPr>
              <a:t> </a:t>
            </a:r>
            <a:r>
              <a:rPr lang="en-US" sz="4800" b="1" dirty="0" err="1">
                <a:solidFill>
                  <a:srgbClr val="FFFFFF"/>
                </a:solidFill>
              </a:rPr>
              <a:t>của</a:t>
            </a:r>
            <a:r>
              <a:rPr lang="en-US" sz="4800" b="1" dirty="0">
                <a:solidFill>
                  <a:srgbClr val="FFFFFF"/>
                </a:solidFill>
              </a:rPr>
              <a:t> </a:t>
            </a:r>
            <a:r>
              <a:rPr lang="en-US" sz="4800" b="1" dirty="0" err="1">
                <a:solidFill>
                  <a:srgbClr val="FFFFFF"/>
                </a:solidFill>
              </a:rPr>
              <a:t>đá</a:t>
            </a:r>
            <a:r>
              <a:rPr lang="en-US" sz="4800" b="1" dirty="0">
                <a:solidFill>
                  <a:srgbClr val="FFFFFF"/>
                </a:solidFill>
              </a:rPr>
              <a:t> </a:t>
            </a:r>
            <a:r>
              <a:rPr lang="en-US" sz="4800" b="1" dirty="0" err="1">
                <a:solidFill>
                  <a:srgbClr val="FFFFFF"/>
                </a:solidFill>
              </a:rPr>
              <a:t>vôi</a:t>
            </a:r>
            <a:r>
              <a:rPr lang="en-US" sz="4800" b="1" dirty="0">
                <a:solidFill>
                  <a:srgbClr val="FFFFFF"/>
                </a:solidFill>
              </a:rPr>
              <a:t> </a:t>
            </a:r>
            <a:r>
              <a:rPr lang="en-US" sz="4800" b="1" dirty="0" err="1">
                <a:solidFill>
                  <a:srgbClr val="FFFFFF"/>
                </a:solidFill>
              </a:rPr>
              <a:t>và</a:t>
            </a:r>
            <a:r>
              <a:rPr lang="en-US" sz="4800" b="1" dirty="0">
                <a:solidFill>
                  <a:srgbClr val="FFFFFF"/>
                </a:solidFill>
              </a:rPr>
              <a:t> </a:t>
            </a:r>
            <a:r>
              <a:rPr lang="en-US" sz="4800" b="1" dirty="0" err="1">
                <a:solidFill>
                  <a:srgbClr val="FFFFFF"/>
                </a:solidFill>
              </a:rPr>
              <a:t>quặng</a:t>
            </a:r>
            <a:r>
              <a:rPr lang="en-US" sz="4800" b="1" dirty="0">
                <a:solidFill>
                  <a:srgbClr val="FFFFFF"/>
                </a:solidFill>
              </a:rPr>
              <a:t> </a:t>
            </a:r>
            <a:r>
              <a:rPr lang="en-US" sz="4800" b="1" dirty="0" err="1">
                <a:solidFill>
                  <a:srgbClr val="FFFFFF"/>
                </a:solidFill>
              </a:rPr>
              <a:t>sắt</a:t>
            </a:r>
            <a:r>
              <a:rPr lang="en-US" sz="4800" b="1" dirty="0">
                <a:solidFill>
                  <a:srgbClr val="FFFFFF"/>
                </a:solidFill>
              </a:rPr>
              <a:t> </a:t>
            </a:r>
            <a:r>
              <a:rPr lang="en-US" sz="4800" b="1" dirty="0" err="1">
                <a:solidFill>
                  <a:srgbClr val="FFFFFF"/>
                </a:solidFill>
              </a:rPr>
              <a:t>trong</a:t>
            </a:r>
            <a:r>
              <a:rPr lang="en-US" sz="4800" b="1" dirty="0">
                <a:solidFill>
                  <a:srgbClr val="FFFFFF"/>
                </a:solidFill>
              </a:rPr>
              <a:t> </a:t>
            </a:r>
            <a:r>
              <a:rPr lang="en-US" sz="4800" b="1" dirty="0" err="1">
                <a:solidFill>
                  <a:srgbClr val="FFFFFF"/>
                </a:solidFill>
              </a:rPr>
              <a:t>phiếu</a:t>
            </a:r>
            <a:r>
              <a:rPr lang="en-US" sz="4800" b="1" dirty="0">
                <a:solidFill>
                  <a:srgbClr val="FFFFFF"/>
                </a:solidFill>
              </a:rPr>
              <a:t> </a:t>
            </a:r>
            <a:r>
              <a:rPr lang="en-US" sz="4800" b="1" dirty="0" err="1">
                <a:solidFill>
                  <a:srgbClr val="FFFFFF"/>
                </a:solidFill>
              </a:rPr>
              <a:t>học</a:t>
            </a:r>
            <a:r>
              <a:rPr lang="en-US" sz="4800" b="1" dirty="0">
                <a:solidFill>
                  <a:srgbClr val="FFFFFF"/>
                </a:solidFill>
              </a:rPr>
              <a:t> </a:t>
            </a:r>
            <a:r>
              <a:rPr lang="en-US" sz="4800" b="1" dirty="0" err="1">
                <a:solidFill>
                  <a:srgbClr val="FFFFFF"/>
                </a:solidFill>
              </a:rPr>
              <a:t>tập</a:t>
            </a:r>
            <a:r>
              <a:rPr lang="en-US" sz="4800" b="1" dirty="0">
                <a:solidFill>
                  <a:srgbClr val="FFFFFF"/>
                </a:solidFill>
              </a:rPr>
              <a:t> 2.</a:t>
            </a:r>
            <a:endParaRPr kumimoji="0" lang="en-US" sz="4799" b="1" i="0" u="none" strike="noStrike" kern="1200" cap="none" spc="0" normalizeH="0" baseline="0" noProof="0" dirty="0">
              <a:ln>
                <a:noFill/>
              </a:ln>
              <a:solidFill>
                <a:srgbClr val="FFFFFF"/>
              </a:solidFill>
              <a:effectLst/>
              <a:uLnTx/>
              <a:uFillTx/>
              <a:latin typeface="Asap SemiBold"/>
            </a:endParaRPr>
          </a:p>
        </p:txBody>
      </p:sp>
      <p:sp>
        <p:nvSpPr>
          <p:cNvPr id="3" name="TextBox 3"/>
          <p:cNvSpPr txBox="1"/>
          <p:nvPr/>
        </p:nvSpPr>
        <p:spPr>
          <a:xfrm>
            <a:off x="2743200" y="577519"/>
            <a:ext cx="14159393" cy="1370474"/>
          </a:xfrm>
          <a:prstGeom prst="rect">
            <a:avLst/>
          </a:prstGeom>
        </p:spPr>
        <p:txBody>
          <a:bodyPr lIns="0" tIns="0" rIns="0" bIns="0" rtlCol="0" anchor="t">
            <a:spAutoFit/>
          </a:bodyPr>
          <a:lstStyle/>
          <a:p>
            <a:pPr marL="0" marR="0" lvl="0" indent="0" algn="ctr" defTabSz="914400" rtl="0" eaLnBrk="1" fontAlgn="auto" latinLnBrk="0" hangingPunct="1">
              <a:lnSpc>
                <a:spcPts val="10283"/>
              </a:lnSpc>
              <a:spcBef>
                <a:spcPts val="0"/>
              </a:spcBef>
              <a:spcAft>
                <a:spcPts val="0"/>
              </a:spcAft>
              <a:buClrTx/>
              <a:buSzTx/>
              <a:buFontTx/>
              <a:buNone/>
              <a:tabLst/>
              <a:defRPr/>
            </a:pPr>
            <a:r>
              <a:rPr kumimoji="0" lang="en-US" sz="10283" b="0" i="0" u="none" strike="noStrike" kern="1200" cap="none" spc="0" normalizeH="0" baseline="0" noProof="0" dirty="0">
                <a:ln>
                  <a:noFill/>
                </a:ln>
                <a:solidFill>
                  <a:srgbClr val="FF0099"/>
                </a:solidFill>
                <a:effectLst/>
                <a:uLnTx/>
                <a:uFillTx/>
                <a:latin typeface="Big Shoulders Display Bold"/>
                <a:ea typeface="+mn-ea"/>
                <a:cs typeface="+mn-cs"/>
              </a:rPr>
              <a:t>HOẠT ĐỘNG NHÓM</a:t>
            </a:r>
          </a:p>
        </p:txBody>
      </p:sp>
      <p:pic>
        <p:nvPicPr>
          <p:cNvPr id="4" name="Green Countdown Timer 30 sec ( v 188 ) LED clock timer with sound effects HD">
            <a:hlinkClick r:id="" action="ppaction://media"/>
            <a:extLst>
              <a:ext uri="{FF2B5EF4-FFF2-40B4-BE49-F238E27FC236}">
                <a16:creationId xmlns:a16="http://schemas.microsoft.com/office/drawing/2014/main" id="{BC5254A5-30E0-47D1-B5C0-925205666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534193"/>
            <a:ext cx="4191000" cy="2057400"/>
          </a:xfrm>
          <a:prstGeom prst="rect">
            <a:avLst/>
          </a:prstGeom>
        </p:spPr>
      </p:pic>
    </p:spTree>
    <p:extLst>
      <p:ext uri="{BB962C8B-B14F-4D97-AF65-F5344CB8AC3E}">
        <p14:creationId xmlns:p14="http://schemas.microsoft.com/office/powerpoint/2010/main" val="187812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8787329-04A0-4971-8B97-4C566AFBD7B7}"/>
              </a:ext>
            </a:extLst>
          </p:cNvPr>
          <p:cNvGraphicFramePr>
            <a:graphicFrameLocks noGrp="1"/>
          </p:cNvGraphicFramePr>
          <p:nvPr>
            <p:extLst>
              <p:ext uri="{D42A27DB-BD31-4B8C-83A1-F6EECF244321}">
                <p14:modId xmlns:p14="http://schemas.microsoft.com/office/powerpoint/2010/main" val="4109439805"/>
              </p:ext>
            </p:extLst>
          </p:nvPr>
        </p:nvGraphicFramePr>
        <p:xfrm>
          <a:off x="876301" y="1790699"/>
          <a:ext cx="16573499" cy="7993559"/>
        </p:xfrm>
        <a:graphic>
          <a:graphicData uri="http://schemas.openxmlformats.org/drawingml/2006/table">
            <a:tbl>
              <a:tblPr firstRow="1" firstCol="1" bandRow="1">
                <a:tableStyleId>{5C22544A-7EE6-4342-B048-85BDC9FD1C3A}</a:tableStyleId>
              </a:tblPr>
              <a:tblGrid>
                <a:gridCol w="3400268">
                  <a:extLst>
                    <a:ext uri="{9D8B030D-6E8A-4147-A177-3AD203B41FA5}">
                      <a16:colId xmlns:a16="http://schemas.microsoft.com/office/drawing/2014/main" val="2914843098"/>
                    </a:ext>
                  </a:extLst>
                </a:gridCol>
                <a:gridCol w="6442679">
                  <a:extLst>
                    <a:ext uri="{9D8B030D-6E8A-4147-A177-3AD203B41FA5}">
                      <a16:colId xmlns:a16="http://schemas.microsoft.com/office/drawing/2014/main" val="1595335292"/>
                    </a:ext>
                  </a:extLst>
                </a:gridCol>
                <a:gridCol w="6730552">
                  <a:extLst>
                    <a:ext uri="{9D8B030D-6E8A-4147-A177-3AD203B41FA5}">
                      <a16:colId xmlns:a16="http://schemas.microsoft.com/office/drawing/2014/main" val="3123898309"/>
                    </a:ext>
                  </a:extLst>
                </a:gridCol>
              </a:tblGrid>
              <a:tr h="877451">
                <a:tc>
                  <a:txBody>
                    <a:bodyPr/>
                    <a:lstStyle/>
                    <a:p>
                      <a:pPr>
                        <a:lnSpc>
                          <a:spcPct val="107000"/>
                        </a:lnSpc>
                        <a:spcBef>
                          <a:spcPts val="600"/>
                        </a:spcBef>
                        <a:spcAft>
                          <a:spcPts val="600"/>
                        </a:spcAft>
                      </a:pPr>
                      <a:r>
                        <a:rPr lang="en-US" sz="2800">
                          <a:effectLst/>
                        </a:rPr>
                        <a:t> </a:t>
                      </a:r>
                      <a:endParaRPr lang="en-US" sz="2800">
                        <a:effectLst/>
                        <a:latin typeface="Times New Roman" panose="02020603050405020304" pitchFamily="18" charset="0"/>
                        <a:ea typeface="Calibri" panose="020F0502020204030204" pitchFamily="34" charset="0"/>
                      </a:endParaRPr>
                    </a:p>
                  </a:txBody>
                  <a:tcPr marL="39899" marR="39899" marT="0" marB="0"/>
                </a:tc>
                <a:tc>
                  <a:txBody>
                    <a:bodyPr/>
                    <a:lstStyle/>
                    <a:p>
                      <a:pPr algn="ctr">
                        <a:lnSpc>
                          <a:spcPct val="100000"/>
                        </a:lnSpc>
                        <a:spcBef>
                          <a:spcPts val="4200"/>
                        </a:spcBef>
                        <a:spcAft>
                          <a:spcPts val="4200"/>
                        </a:spcAft>
                      </a:pPr>
                      <a:r>
                        <a:rPr lang="en-US" sz="3200" dirty="0">
                          <a:solidFill>
                            <a:srgbClr val="FFFF00"/>
                          </a:solidFill>
                          <a:effectLst/>
                          <a:latin typeface="#9Slide03 BoosterNextFYBlack" panose="02000A03000000020004" pitchFamily="2" charset="0"/>
                        </a:rPr>
                        <a:t>ĐÁ VÔI</a:t>
                      </a:r>
                      <a:endParaRPr lang="en-US" sz="3200" dirty="0">
                        <a:solidFill>
                          <a:srgbClr val="FFFF00"/>
                        </a:solidFill>
                        <a:effectLst/>
                        <a:latin typeface="#9Slide03 BoosterNextFYBlack" panose="02000A03000000020004" pitchFamily="2" charset="0"/>
                        <a:ea typeface="Calibri" panose="020F0502020204030204" pitchFamily="34" charset="0"/>
                      </a:endParaRPr>
                    </a:p>
                  </a:txBody>
                  <a:tcPr marL="39899" marR="39899" marT="0" marB="0" anchor="ctr"/>
                </a:tc>
                <a:tc>
                  <a:txBody>
                    <a:bodyPr/>
                    <a:lstStyle/>
                    <a:p>
                      <a:pPr algn="ctr">
                        <a:lnSpc>
                          <a:spcPct val="100000"/>
                        </a:lnSpc>
                        <a:spcBef>
                          <a:spcPts val="4200"/>
                        </a:spcBef>
                        <a:spcAft>
                          <a:spcPts val="4200"/>
                        </a:spcAft>
                      </a:pPr>
                      <a:r>
                        <a:rPr lang="en-US" sz="3200" dirty="0">
                          <a:solidFill>
                            <a:srgbClr val="FFFF00"/>
                          </a:solidFill>
                          <a:effectLst/>
                          <a:latin typeface="#9Slide03 BoosterNextFYBlack" panose="02000A03000000020004" pitchFamily="2" charset="0"/>
                        </a:rPr>
                        <a:t>QUẶNG SẮT</a:t>
                      </a:r>
                      <a:endParaRPr lang="en-US" sz="3200" dirty="0">
                        <a:solidFill>
                          <a:srgbClr val="FFFF00"/>
                        </a:solidFill>
                        <a:effectLst/>
                        <a:latin typeface="#9Slide03 BoosterNextFYBlack" panose="02000A03000000020004" pitchFamily="2" charset="0"/>
                        <a:ea typeface="Calibri" panose="020F0502020204030204" pitchFamily="34" charset="0"/>
                      </a:endParaRPr>
                    </a:p>
                  </a:txBody>
                  <a:tcPr marL="39899" marR="39899" marT="0" marB="0" anchor="ctr"/>
                </a:tc>
                <a:extLst>
                  <a:ext uri="{0D108BD9-81ED-4DB2-BD59-A6C34878D82A}">
                    <a16:rowId xmlns:a16="http://schemas.microsoft.com/office/drawing/2014/main" val="3930995057"/>
                  </a:ext>
                </a:extLst>
              </a:tr>
              <a:tr h="1201579">
                <a:tc>
                  <a:txBody>
                    <a:bodyPr/>
                    <a:lstStyle/>
                    <a:p>
                      <a:pPr algn="just">
                        <a:lnSpc>
                          <a:spcPct val="107000"/>
                        </a:lnSpc>
                        <a:spcAft>
                          <a:spcPts val="800"/>
                        </a:spcAft>
                      </a:pPr>
                      <a:r>
                        <a:rPr lang="en-US" sz="3200" dirty="0" err="1">
                          <a:effectLst/>
                          <a:latin typeface="Arial" panose="020B0604020202020204" pitchFamily="34" charset="0"/>
                          <a:cs typeface="Arial" panose="020B0604020202020204" pitchFamily="34" charset="0"/>
                        </a:rPr>
                        <a:t>Thành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phần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chủ</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yếu</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39899" marR="39899" marT="0" marB="0" anchor="ctr"/>
                </a:tc>
                <a:tc>
                  <a:txBody>
                    <a:bodyPr/>
                    <a:lstStyle/>
                    <a:p>
                      <a:pPr algn="just">
                        <a:lnSpc>
                          <a:spcPct val="107000"/>
                        </a:lnSpc>
                        <a:spcAft>
                          <a:spcPts val="800"/>
                        </a:spcAft>
                      </a:pPr>
                      <a:endParaRPr lang="en-US" sz="3200" b="1" dirty="0">
                        <a:effectLst/>
                      </a:endParaRPr>
                    </a:p>
                  </a:txBody>
                  <a:tcPr marL="39899" marR="39899" marT="0" marB="0" anchor="ctr"/>
                </a:tc>
                <a:tc>
                  <a:txBody>
                    <a:bodyPr/>
                    <a:lstStyle/>
                    <a:p>
                      <a:pPr algn="just">
                        <a:lnSpc>
                          <a:spcPct val="107000"/>
                        </a:lnSpc>
                        <a:spcAft>
                          <a:spcPts val="800"/>
                        </a:spcAft>
                      </a:pPr>
                      <a:r>
                        <a:rPr lang="en-US" sz="3200" b="1" dirty="0">
                          <a:effectLst/>
                        </a:rPr>
                        <a:t> </a:t>
                      </a:r>
                      <a:endParaRPr lang="en-US" sz="3200" b="1" dirty="0">
                        <a:effectLst/>
                        <a:latin typeface="Times New Roman" panose="02020603050405020304" pitchFamily="18" charset="0"/>
                        <a:ea typeface="Calibri" panose="020F0502020204030204" pitchFamily="34" charset="0"/>
                      </a:endParaRPr>
                    </a:p>
                  </a:txBody>
                  <a:tcPr marL="39899" marR="39899" marT="0" marB="0" anchor="ctr"/>
                </a:tc>
                <a:extLst>
                  <a:ext uri="{0D108BD9-81ED-4DB2-BD59-A6C34878D82A}">
                    <a16:rowId xmlns:a16="http://schemas.microsoft.com/office/drawing/2014/main" val="628878813"/>
                  </a:ext>
                </a:extLst>
              </a:tr>
              <a:tr h="2338278">
                <a:tc>
                  <a:txBody>
                    <a:bodyPr/>
                    <a:lstStyle/>
                    <a:p>
                      <a:pPr algn="just">
                        <a:lnSpc>
                          <a:spcPct val="107000"/>
                        </a:lnSpc>
                        <a:spcAft>
                          <a:spcPts val="800"/>
                        </a:spcAft>
                      </a:pPr>
                      <a:r>
                        <a:rPr lang="en-US" sz="3200" dirty="0" err="1">
                          <a:effectLst/>
                          <a:latin typeface="Arial" panose="020B0604020202020204" pitchFamily="34" charset="0"/>
                          <a:cs typeface="Arial" panose="020B0604020202020204" pitchFamily="34" charset="0"/>
                        </a:rPr>
                        <a:t>Tập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trung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chủ</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yếu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thuộc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vùng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nào</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nước</a:t>
                      </a:r>
                      <a:r>
                        <a:rPr lang="en-US" sz="3200" dirty="0">
                          <a:effectLst/>
                          <a:latin typeface="Arial" panose="020B0604020202020204" pitchFamily="34" charset="0"/>
                          <a:cs typeface="Arial" panose="020B0604020202020204" pitchFamily="34" charset="0"/>
                        </a:rPr>
                        <a:t> ta</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39899" marR="39899" marT="0" marB="0" anchor="ctr"/>
                </a:tc>
                <a:tc>
                  <a:txBody>
                    <a:bodyPr/>
                    <a:lstStyle/>
                    <a:p>
                      <a:pPr algn="just">
                        <a:lnSpc>
                          <a:spcPct val="107000"/>
                        </a:lnSpc>
                        <a:spcAft>
                          <a:spcPts val="800"/>
                        </a:spcAft>
                      </a:pPr>
                      <a:r>
                        <a:rPr lang="en-US" sz="3200" b="1" dirty="0">
                          <a:effectLst/>
                        </a:rPr>
                        <a:t> </a:t>
                      </a:r>
                    </a:p>
                    <a:p>
                      <a:pPr algn="just">
                        <a:lnSpc>
                          <a:spcPct val="107000"/>
                        </a:lnSpc>
                        <a:spcAft>
                          <a:spcPts val="800"/>
                        </a:spcAft>
                      </a:pPr>
                      <a:r>
                        <a:rPr lang="en-US" sz="3200" b="1" dirty="0">
                          <a:effectLst/>
                        </a:rPr>
                        <a:t>  </a:t>
                      </a:r>
                      <a:endParaRPr lang="en-US" sz="3200" b="1" dirty="0">
                        <a:effectLst/>
                        <a:latin typeface="Times New Roman" panose="02020603050405020304" pitchFamily="18" charset="0"/>
                        <a:ea typeface="Calibri" panose="020F0502020204030204" pitchFamily="34" charset="0"/>
                      </a:endParaRPr>
                    </a:p>
                  </a:txBody>
                  <a:tcPr marL="39899" marR="39899" marT="0" marB="0" anchor="ctr"/>
                </a:tc>
                <a:tc>
                  <a:txBody>
                    <a:bodyPr/>
                    <a:lstStyle/>
                    <a:p>
                      <a:pPr algn="just">
                        <a:lnSpc>
                          <a:spcPct val="107000"/>
                        </a:lnSpc>
                        <a:spcAft>
                          <a:spcPts val="800"/>
                        </a:spcAft>
                      </a:pPr>
                      <a:r>
                        <a:rPr lang="en-US" sz="3200" b="1" dirty="0">
                          <a:effectLst/>
                        </a:rPr>
                        <a:t> </a:t>
                      </a:r>
                      <a:endParaRPr lang="en-US" sz="3200" b="1" dirty="0">
                        <a:effectLst/>
                        <a:latin typeface="Times New Roman" panose="02020603050405020304" pitchFamily="18" charset="0"/>
                        <a:ea typeface="Calibri" panose="020F0502020204030204" pitchFamily="34" charset="0"/>
                      </a:endParaRPr>
                    </a:p>
                  </a:txBody>
                  <a:tcPr marL="39899" marR="39899" marT="0" marB="0" anchor="ctr"/>
                </a:tc>
                <a:extLst>
                  <a:ext uri="{0D108BD9-81ED-4DB2-BD59-A6C34878D82A}">
                    <a16:rowId xmlns:a16="http://schemas.microsoft.com/office/drawing/2014/main" val="3421637825"/>
                  </a:ext>
                </a:extLst>
              </a:tr>
              <a:tr h="3576251">
                <a:tc>
                  <a:txBody>
                    <a:bodyPr/>
                    <a:lstStyle/>
                    <a:p>
                      <a:pPr algn="just">
                        <a:lnSpc>
                          <a:spcPct val="107000"/>
                        </a:lnSpc>
                        <a:spcAft>
                          <a:spcPts val="800"/>
                        </a:spcAft>
                      </a:pPr>
                      <a:r>
                        <a:rPr lang="en-US" sz="3200" dirty="0" err="1">
                          <a:effectLst/>
                          <a:latin typeface="Arial" panose="020B0604020202020204" pitchFamily="34" charset="0"/>
                          <a:cs typeface="Arial" panose="020B0604020202020204" pitchFamily="34" charset="0"/>
                        </a:rPr>
                        <a:t>Các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ứng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dụng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chính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39899" marR="39899" marT="0" marB="0" anchor="ctr"/>
                </a:tc>
                <a:tc>
                  <a:txBody>
                    <a:bodyPr/>
                    <a:lstStyle/>
                    <a:p>
                      <a:pPr algn="just">
                        <a:lnSpc>
                          <a:spcPct val="107000"/>
                        </a:lnSpc>
                        <a:spcAft>
                          <a:spcPts val="800"/>
                        </a:spcAft>
                      </a:pPr>
                      <a:r>
                        <a:rPr lang="en-US" sz="3200" b="1" dirty="0">
                          <a:effectLst/>
                        </a:rPr>
                        <a:t> </a:t>
                      </a:r>
                      <a:endParaRPr lang="en-US" sz="3200" b="1" dirty="0">
                        <a:effectLst/>
                        <a:latin typeface="Times New Roman" panose="02020603050405020304" pitchFamily="18" charset="0"/>
                        <a:ea typeface="Calibri" panose="020F0502020204030204" pitchFamily="34" charset="0"/>
                      </a:endParaRPr>
                    </a:p>
                  </a:txBody>
                  <a:tcPr marL="39899" marR="39899" marT="0" marB="0" anchor="ctr"/>
                </a:tc>
                <a:tc>
                  <a:txBody>
                    <a:bodyPr/>
                    <a:lstStyle/>
                    <a:p>
                      <a:pPr algn="just">
                        <a:lnSpc>
                          <a:spcPct val="107000"/>
                        </a:lnSpc>
                        <a:spcAft>
                          <a:spcPts val="800"/>
                        </a:spcAft>
                      </a:pPr>
                      <a:r>
                        <a:rPr lang="en-US" sz="3200" b="1" dirty="0">
                          <a:effectLst/>
                        </a:rPr>
                        <a:t> </a:t>
                      </a:r>
                      <a:endParaRPr lang="en-US" sz="3200" b="1" dirty="0">
                        <a:effectLst/>
                        <a:latin typeface="Times New Roman" panose="02020603050405020304" pitchFamily="18" charset="0"/>
                        <a:ea typeface="Calibri" panose="020F0502020204030204" pitchFamily="34" charset="0"/>
                      </a:endParaRPr>
                    </a:p>
                  </a:txBody>
                  <a:tcPr marL="39899" marR="39899" marT="0" marB="0" anchor="ctr"/>
                </a:tc>
                <a:extLst>
                  <a:ext uri="{0D108BD9-81ED-4DB2-BD59-A6C34878D82A}">
                    <a16:rowId xmlns:a16="http://schemas.microsoft.com/office/drawing/2014/main" val="3342229009"/>
                  </a:ext>
                </a:extLst>
              </a:tr>
            </a:tbl>
          </a:graphicData>
        </a:graphic>
      </p:graphicFrame>
      <p:sp>
        <p:nvSpPr>
          <p:cNvPr id="4" name="TextBox 3">
            <a:extLst>
              <a:ext uri="{FF2B5EF4-FFF2-40B4-BE49-F238E27FC236}">
                <a16:creationId xmlns:a16="http://schemas.microsoft.com/office/drawing/2014/main" id="{900BFE50-7F87-4E53-9478-A3F0742DBB52}"/>
              </a:ext>
            </a:extLst>
          </p:cNvPr>
          <p:cNvSpPr txBox="1"/>
          <p:nvPr/>
        </p:nvSpPr>
        <p:spPr>
          <a:xfrm>
            <a:off x="2514600" y="502741"/>
            <a:ext cx="13030200" cy="76944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spcBef>
                <a:spcPts val="1200"/>
              </a:spcBef>
              <a:spcAft>
                <a:spcPts val="1200"/>
              </a:spcAft>
            </a:pPr>
            <a:r>
              <a:rPr lang="en-US" sz="4400" b="1" dirty="0">
                <a:solidFill>
                  <a:srgbClr val="FF0000"/>
                </a:solidFill>
                <a:latin typeface="#9Slide03 Bebas Neue Bold" panose="020B0606020202050201" pitchFamily="34" charset="0"/>
              </a:rPr>
              <a:t>BẢNG. THÀNH PHẦN, ỨNG DỤNG CỦA ĐÁ VÔI  VÀ QUẶNG SẮT</a:t>
            </a:r>
          </a:p>
        </p:txBody>
      </p:sp>
      <p:sp>
        <p:nvSpPr>
          <p:cNvPr id="5" name="TextBox 4">
            <a:extLst>
              <a:ext uri="{FF2B5EF4-FFF2-40B4-BE49-F238E27FC236}">
                <a16:creationId xmlns:a16="http://schemas.microsoft.com/office/drawing/2014/main" id="{B3C1581C-E459-4426-8B9A-3E826FB834F0}"/>
              </a:ext>
            </a:extLst>
          </p:cNvPr>
          <p:cNvSpPr txBox="1"/>
          <p:nvPr/>
        </p:nvSpPr>
        <p:spPr>
          <a:xfrm>
            <a:off x="5105400" y="2972110"/>
            <a:ext cx="4876800" cy="593496"/>
          </a:xfrm>
          <a:prstGeom prst="rect">
            <a:avLst/>
          </a:prstGeom>
          <a:noFill/>
        </p:spPr>
        <p:txBody>
          <a:bodyPr wrap="square">
            <a:spAutoFit/>
          </a:bodyPr>
          <a:lstStyle/>
          <a:p>
            <a:pPr algn="just">
              <a:lnSpc>
                <a:spcPct val="107000"/>
              </a:lnSpc>
              <a:spcAft>
                <a:spcPts val="800"/>
              </a:spcAft>
            </a:pP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Calcium carbonate</a:t>
            </a:r>
          </a:p>
        </p:txBody>
      </p:sp>
      <p:sp>
        <p:nvSpPr>
          <p:cNvPr id="7" name="TextBox 6">
            <a:extLst>
              <a:ext uri="{FF2B5EF4-FFF2-40B4-BE49-F238E27FC236}">
                <a16:creationId xmlns:a16="http://schemas.microsoft.com/office/drawing/2014/main" id="{786FF071-8AA6-445C-B774-16FC036C5290}"/>
              </a:ext>
            </a:extLst>
          </p:cNvPr>
          <p:cNvSpPr txBox="1"/>
          <p:nvPr/>
        </p:nvSpPr>
        <p:spPr>
          <a:xfrm>
            <a:off x="11620502" y="2972110"/>
            <a:ext cx="3924298" cy="584775"/>
          </a:xfrm>
          <a:prstGeom prst="rect">
            <a:avLst/>
          </a:prstGeom>
          <a:noFill/>
        </p:spPr>
        <p:txBody>
          <a:bodyPr wrap="square">
            <a:spAutoFit/>
          </a:bodyPr>
          <a:lstStyle/>
          <a:p>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Các</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oxit</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sắt</a:t>
            </a:r>
            <a:endParaRPr lang="en-US" sz="3200" dirty="0">
              <a:solidFill>
                <a:schemeClr val="tx2">
                  <a:lumMod val="50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sp>
        <p:nvSpPr>
          <p:cNvPr id="9" name="TextBox 8">
            <a:extLst>
              <a:ext uri="{FF2B5EF4-FFF2-40B4-BE49-F238E27FC236}">
                <a16:creationId xmlns:a16="http://schemas.microsoft.com/office/drawing/2014/main" id="{86EBC543-1282-4674-8AB6-56387E450085}"/>
              </a:ext>
            </a:extLst>
          </p:cNvPr>
          <p:cNvSpPr txBox="1"/>
          <p:nvPr/>
        </p:nvSpPr>
        <p:spPr>
          <a:xfrm>
            <a:off x="4381500" y="3761054"/>
            <a:ext cx="6210300" cy="2332177"/>
          </a:xfrm>
          <a:prstGeom prst="rect">
            <a:avLst/>
          </a:prstGeom>
          <a:noFill/>
        </p:spPr>
        <p:txBody>
          <a:bodyPr wrap="square">
            <a:spAutoFit/>
          </a:bodyPr>
          <a:lstStyle/>
          <a:p>
            <a:pPr algn="just">
              <a:lnSpc>
                <a:spcPct val="150000"/>
              </a:lnSpc>
              <a:spcAft>
                <a:spcPts val="800"/>
              </a:spcAft>
            </a:pP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các</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tỉnh</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phía</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Bắc</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và</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Bắc</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Trung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bộ</a:t>
            </a:r>
            <a:endPar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algn="just">
              <a:lnSpc>
                <a:spcPct val="150000"/>
              </a:lnSpc>
              <a:spcAft>
                <a:spcPts val="800"/>
              </a:spcAft>
            </a:pP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Ninh</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Bình</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Thanh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Hóa</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p>
        </p:txBody>
      </p:sp>
      <p:sp>
        <p:nvSpPr>
          <p:cNvPr id="11" name="TextBox 10">
            <a:extLst>
              <a:ext uri="{FF2B5EF4-FFF2-40B4-BE49-F238E27FC236}">
                <a16:creationId xmlns:a16="http://schemas.microsoft.com/office/drawing/2014/main" id="{7191FC9F-F2B4-45BD-82DC-90EBC33CC11C}"/>
              </a:ext>
            </a:extLst>
          </p:cNvPr>
          <p:cNvSpPr txBox="1"/>
          <p:nvPr/>
        </p:nvSpPr>
        <p:spPr>
          <a:xfrm>
            <a:off x="11126129" y="4013808"/>
            <a:ext cx="5441796" cy="1490921"/>
          </a:xfrm>
          <a:prstGeom prst="rect">
            <a:avLst/>
          </a:prstGeom>
          <a:noFill/>
        </p:spPr>
        <p:txBody>
          <a:bodyPr wrap="square">
            <a:spAutoFit/>
          </a:bodyPr>
          <a:lstStyle/>
          <a:p>
            <a:pPr>
              <a:lnSpc>
                <a:spcPct val="150000"/>
              </a:lnSpc>
            </a:pP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Thái</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Nguyên</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Cao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Bằng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Hà</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Tĩnh</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endParaRPr lang="en-US" sz="3200" dirty="0">
              <a:solidFill>
                <a:schemeClr val="tx2">
                  <a:lumMod val="50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sp>
        <p:nvSpPr>
          <p:cNvPr id="13" name="TextBox 12">
            <a:extLst>
              <a:ext uri="{FF2B5EF4-FFF2-40B4-BE49-F238E27FC236}">
                <a16:creationId xmlns:a16="http://schemas.microsoft.com/office/drawing/2014/main" id="{BDC6E503-FDD2-409B-9D00-8E484E970003}"/>
              </a:ext>
            </a:extLst>
          </p:cNvPr>
          <p:cNvSpPr txBox="1"/>
          <p:nvPr/>
        </p:nvSpPr>
        <p:spPr>
          <a:xfrm>
            <a:off x="4502304" y="6288679"/>
            <a:ext cx="6210300" cy="3173433"/>
          </a:xfrm>
          <a:prstGeom prst="rect">
            <a:avLst/>
          </a:prstGeom>
          <a:noFill/>
        </p:spPr>
        <p:txBody>
          <a:bodyPr wrap="square">
            <a:spAutoFit/>
          </a:bodyPr>
          <a:lstStyle/>
          <a:p>
            <a:pPr algn="just">
              <a:lnSpc>
                <a:spcPct val="150000"/>
              </a:lnSpc>
              <a:spcAft>
                <a:spcPts val="800"/>
              </a:spcAft>
            </a:pP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Sản</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xuất</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vôi</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sống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p>
          <a:p>
            <a:pPr marL="0" indent="0" algn="just">
              <a:lnSpc>
                <a:spcPct val="150000"/>
              </a:lnSpc>
              <a:spcAft>
                <a:spcPts val="800"/>
              </a:spcAft>
              <a:buFontTx/>
              <a:buNone/>
            </a:pP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Làm</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đường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làm</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bê</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tông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p>
          <a:p>
            <a:pPr marL="0" indent="0" algn="just">
              <a:lnSpc>
                <a:spcPct val="150000"/>
              </a:lnSpc>
              <a:spcAft>
                <a:spcPts val="800"/>
              </a:spcAft>
              <a:buFontTx/>
              <a:buNone/>
            </a:pP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Dùng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trong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sản</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xuất</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cao</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su</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xà</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phòng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endParaRPr lang="en-US" sz="3200" dirty="0">
              <a:solidFill>
                <a:schemeClr val="tx2">
                  <a:lumMod val="50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sp>
        <p:nvSpPr>
          <p:cNvPr id="15" name="TextBox 14">
            <a:extLst>
              <a:ext uri="{FF2B5EF4-FFF2-40B4-BE49-F238E27FC236}">
                <a16:creationId xmlns:a16="http://schemas.microsoft.com/office/drawing/2014/main" id="{C799196B-C964-4A0A-8D65-2A1AF8E72FB0}"/>
              </a:ext>
            </a:extLst>
          </p:cNvPr>
          <p:cNvSpPr txBox="1"/>
          <p:nvPr/>
        </p:nvSpPr>
        <p:spPr>
          <a:xfrm>
            <a:off x="11098251" y="7059718"/>
            <a:ext cx="5943600" cy="584775"/>
          </a:xfrm>
          <a:prstGeom prst="rect">
            <a:avLst/>
          </a:prstGeom>
          <a:noFill/>
        </p:spPr>
        <p:txBody>
          <a:bodyPr wrap="square">
            <a:spAutoFit/>
          </a:bodyPr>
          <a:lstStyle/>
          <a:p>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Dùng</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chế</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tạo</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gang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và</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 </a:t>
            </a:r>
            <a:r>
              <a:rPr lang="en-US" sz="3200" b="1" dirty="0" err="1">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thép</a:t>
            </a:r>
            <a:r>
              <a:rPr lang="en-US" sz="3200" b="1" dirty="0">
                <a:solidFill>
                  <a:schemeClr val="tx2">
                    <a:lumMod val="50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a:t>
            </a:r>
            <a:endParaRPr lang="en-US" sz="3200" dirty="0">
              <a:solidFill>
                <a:schemeClr val="tx2">
                  <a:lumMod val="50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spTree>
    <p:extLst>
      <p:ext uri="{BB962C8B-B14F-4D97-AF65-F5344CB8AC3E}">
        <p14:creationId xmlns:p14="http://schemas.microsoft.com/office/powerpoint/2010/main" val="83476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02F21-F7DE-42FF-AFEC-72EBAF5BD976}"/>
              </a:ext>
            </a:extLst>
          </p:cNvPr>
          <p:cNvSpPr txBox="1"/>
          <p:nvPr/>
        </p:nvSpPr>
        <p:spPr>
          <a:xfrm>
            <a:off x="1524000" y="1028700"/>
            <a:ext cx="16230600" cy="7443513"/>
          </a:xfrm>
          <a:prstGeom prst="rect">
            <a:avLst/>
          </a:prstGeom>
          <a:noFill/>
        </p:spPr>
        <p:txBody>
          <a:bodyPr wrap="square">
            <a:spAutoFit/>
          </a:bodyPr>
          <a:lstStyle/>
          <a:p>
            <a:pPr marL="0" marR="0" algn="just">
              <a:lnSpc>
                <a:spcPct val="107000"/>
              </a:lnSpc>
              <a:spcBef>
                <a:spcPts val="0"/>
              </a:spcBef>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thô</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quặng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khép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269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5655" y="617779"/>
            <a:ext cx="10399945" cy="9458663"/>
            <a:chOff x="-258724" y="123825"/>
            <a:chExt cx="13866594" cy="12611552"/>
          </a:xfrm>
        </p:grpSpPr>
        <p:sp>
          <p:nvSpPr>
            <p:cNvPr id="3" name="TextBox 3"/>
            <p:cNvSpPr txBox="1"/>
            <p:nvPr/>
          </p:nvSpPr>
          <p:spPr>
            <a:xfrm>
              <a:off x="0" y="123825"/>
              <a:ext cx="13291211" cy="1402093"/>
            </a:xfrm>
            <a:prstGeom prst="rect">
              <a:avLst/>
            </a:prstGeom>
          </p:spPr>
          <p:txBody>
            <a:bodyPr lIns="0" tIns="0" rIns="0" bIns="0" rtlCol="0" anchor="t">
              <a:spAutoFit/>
            </a:bodyPr>
            <a:lstStyle/>
            <a:p>
              <a:pPr algn="ctr">
                <a:lnSpc>
                  <a:spcPts val="8159"/>
                </a:lnSpc>
              </a:pPr>
              <a:r>
                <a:rPr lang="en-US" sz="8000" dirty="0">
                  <a:solidFill>
                    <a:srgbClr val="FF0000"/>
                  </a:solidFill>
                  <a:latin typeface="Josefin Sans Bold Bold"/>
                </a:rPr>
                <a:t>LUYỆN TẬP</a:t>
              </a:r>
            </a:p>
          </p:txBody>
        </p:sp>
        <p:sp>
          <p:nvSpPr>
            <p:cNvPr id="4" name="TextBox 4"/>
            <p:cNvSpPr txBox="1"/>
            <p:nvPr/>
          </p:nvSpPr>
          <p:spPr>
            <a:xfrm>
              <a:off x="-258724" y="1992520"/>
              <a:ext cx="13866594" cy="10742857"/>
            </a:xfrm>
            <a:prstGeom prst="rect">
              <a:avLst/>
            </a:prstGeom>
          </p:spPr>
          <p:txBody>
            <a:bodyPr wrap="square" lIns="0" tIns="0" rIns="0" bIns="0" rtlCol="0" anchor="t">
              <a:spAutoFit/>
            </a:bodyPr>
            <a:lstStyle/>
            <a:p>
              <a:pPr algn="just">
                <a:lnSpc>
                  <a:spcPts val="4480"/>
                </a:lnSpc>
              </a:pPr>
              <a:r>
                <a:rPr lang="en-US" sz="3200" dirty="0" err="1">
                  <a:latin typeface="Arimo Bold"/>
                </a:rPr>
                <a:t>Hãy</a:t>
              </a:r>
              <a:r>
                <a:rPr lang="en-US" sz="3200" dirty="0">
                  <a:latin typeface="Arimo Bold"/>
                </a:rPr>
                <a:t> </a:t>
              </a:r>
              <a:r>
                <a:rPr lang="en-US" sz="3200" dirty="0" err="1">
                  <a:latin typeface="Arimo Bold"/>
                </a:rPr>
                <a:t>cho</a:t>
              </a:r>
              <a:r>
                <a:rPr lang="en-US" sz="3200" dirty="0">
                  <a:latin typeface="Arimo Bold"/>
                </a:rPr>
                <a:t> </a:t>
              </a:r>
              <a:r>
                <a:rPr lang="en-US" sz="3200" dirty="0" err="1">
                  <a:latin typeface="Arimo Bold"/>
                </a:rPr>
                <a:t>biết</a:t>
              </a:r>
              <a:r>
                <a:rPr lang="en-US" sz="3200" dirty="0">
                  <a:latin typeface="Arimo Bold"/>
                </a:rPr>
                <a:t> </a:t>
              </a:r>
              <a:r>
                <a:rPr lang="en-US" sz="3200" dirty="0" err="1">
                  <a:latin typeface="Arimo Bold"/>
                </a:rPr>
                <a:t>đâu</a:t>
              </a:r>
              <a:r>
                <a:rPr lang="en-US" sz="3200" dirty="0">
                  <a:latin typeface="Arimo Bold"/>
                </a:rPr>
                <a:t> </a:t>
              </a:r>
              <a:r>
                <a:rPr lang="en-US" sz="3200" dirty="0" err="1">
                  <a:latin typeface="Arimo Bold"/>
                </a:rPr>
                <a:t>là</a:t>
              </a:r>
              <a:r>
                <a:rPr lang="en-US" sz="3200" dirty="0">
                  <a:latin typeface="Arimo Bold"/>
                </a:rPr>
                <a:t> </a:t>
              </a:r>
              <a:r>
                <a:rPr lang="en-US" sz="3200" dirty="0" err="1">
                  <a:latin typeface="Arimo Bold"/>
                </a:rPr>
                <a:t>nguyên</a:t>
              </a:r>
              <a:r>
                <a:rPr lang="en-US" sz="3200" dirty="0">
                  <a:latin typeface="Arimo Bold"/>
                </a:rPr>
                <a:t> </a:t>
              </a:r>
              <a:r>
                <a:rPr lang="en-US" sz="3200" dirty="0" err="1">
                  <a:latin typeface="Arimo Bold"/>
                </a:rPr>
                <a:t>liệu</a:t>
              </a:r>
              <a:r>
                <a:rPr lang="en-US" sz="3200" dirty="0">
                  <a:latin typeface="Arimo Bold"/>
                </a:rPr>
                <a:t> </a:t>
              </a:r>
              <a:r>
                <a:rPr lang="en-US" sz="3200" dirty="0" err="1">
                  <a:latin typeface="Arimo Bold"/>
                </a:rPr>
                <a:t>tự</a:t>
              </a:r>
              <a:r>
                <a:rPr lang="en-US" sz="3200" dirty="0">
                  <a:latin typeface="Arimo Bold"/>
                </a:rPr>
                <a:t> </a:t>
              </a:r>
              <a:r>
                <a:rPr lang="en-US" sz="3200" dirty="0" err="1">
                  <a:latin typeface="Arimo Bold"/>
                </a:rPr>
                <a:t>nhiên</a:t>
              </a:r>
              <a:r>
                <a:rPr lang="en-US" sz="3200" dirty="0">
                  <a:latin typeface="Arimo Bold"/>
                </a:rPr>
                <a:t>, </a:t>
              </a:r>
              <a:r>
                <a:rPr lang="en-US" sz="3200" dirty="0" err="1">
                  <a:latin typeface="Arimo Bold"/>
                </a:rPr>
                <a:t>đâu</a:t>
              </a:r>
              <a:r>
                <a:rPr lang="en-US" sz="3200" dirty="0">
                  <a:latin typeface="Arimo Bold"/>
                </a:rPr>
                <a:t> </a:t>
              </a:r>
              <a:r>
                <a:rPr lang="en-US" sz="3200" dirty="0" err="1">
                  <a:latin typeface="Arimo Bold"/>
                </a:rPr>
                <a:t>là</a:t>
              </a:r>
              <a:r>
                <a:rPr lang="en-US" sz="3200" dirty="0">
                  <a:latin typeface="Arimo Bold"/>
                </a:rPr>
                <a:t> </a:t>
              </a:r>
              <a:r>
                <a:rPr lang="en-US" sz="3200" dirty="0" err="1">
                  <a:latin typeface="Arimo Bold"/>
                </a:rPr>
                <a:t>nguyên</a:t>
              </a:r>
              <a:r>
                <a:rPr lang="en-US" sz="3200" dirty="0">
                  <a:latin typeface="Arimo Bold"/>
                </a:rPr>
                <a:t> </a:t>
              </a:r>
              <a:r>
                <a:rPr lang="en-US" sz="3200" dirty="0" err="1">
                  <a:latin typeface="Arimo Bold"/>
                </a:rPr>
                <a:t>liệu</a:t>
              </a:r>
              <a:r>
                <a:rPr lang="en-US" sz="3200" dirty="0">
                  <a:latin typeface="Arimo Bold"/>
                </a:rPr>
                <a:t> </a:t>
              </a:r>
              <a:r>
                <a:rPr lang="en-US" sz="3200" dirty="0" err="1">
                  <a:latin typeface="Arimo Bold"/>
                </a:rPr>
                <a:t>nhân</a:t>
              </a:r>
              <a:r>
                <a:rPr lang="en-US" sz="3200" dirty="0">
                  <a:latin typeface="Arimo Bold"/>
                </a:rPr>
                <a:t> </a:t>
              </a:r>
              <a:r>
                <a:rPr lang="en-US" sz="3200" dirty="0" err="1">
                  <a:latin typeface="Arimo Bold"/>
                </a:rPr>
                <a:t>tạo</a:t>
              </a:r>
              <a:r>
                <a:rPr lang="en-US" sz="3200" dirty="0">
                  <a:latin typeface="Arimo Bold"/>
                </a:rPr>
                <a:t> </a:t>
              </a:r>
              <a:r>
                <a:rPr lang="en-US" sz="3200" dirty="0" err="1">
                  <a:latin typeface="Arimo Bold"/>
                </a:rPr>
                <a:t>trong</a:t>
              </a:r>
              <a:r>
                <a:rPr lang="en-US" sz="3200" dirty="0">
                  <a:latin typeface="Arimo Bold"/>
                </a:rPr>
                <a:t> </a:t>
              </a:r>
              <a:r>
                <a:rPr lang="en-US" sz="3200" dirty="0" err="1">
                  <a:latin typeface="Arimo Bold"/>
                </a:rPr>
                <a:t>các</a:t>
              </a:r>
              <a:r>
                <a:rPr lang="en-US" sz="3200" dirty="0">
                  <a:latin typeface="Arimo Bold"/>
                </a:rPr>
                <a:t> </a:t>
              </a:r>
              <a:r>
                <a:rPr lang="en-US" sz="3200" dirty="0" err="1">
                  <a:latin typeface="Arimo Bold"/>
                </a:rPr>
                <a:t>quá</a:t>
              </a:r>
              <a:r>
                <a:rPr lang="en-US" sz="3200" dirty="0">
                  <a:latin typeface="Arimo Bold"/>
                </a:rPr>
                <a:t> </a:t>
              </a:r>
              <a:r>
                <a:rPr lang="en-US" sz="3200" dirty="0" err="1">
                  <a:latin typeface="Arimo Bold"/>
                </a:rPr>
                <a:t>trình</a:t>
              </a:r>
              <a:r>
                <a:rPr lang="en-US" sz="3200" dirty="0">
                  <a:latin typeface="Arimo Bold"/>
                </a:rPr>
                <a:t> </a:t>
              </a:r>
              <a:r>
                <a:rPr lang="en-US" sz="3200" dirty="0" err="1">
                  <a:latin typeface="Arimo Bold"/>
                </a:rPr>
                <a:t>sau</a:t>
              </a:r>
              <a:r>
                <a:rPr lang="en-US" sz="3200" dirty="0">
                  <a:latin typeface="Arimo Bold"/>
                </a:rPr>
                <a:t>:</a:t>
              </a:r>
            </a:p>
            <a:p>
              <a:pPr algn="just">
                <a:lnSpc>
                  <a:spcPts val="4480"/>
                </a:lnSpc>
              </a:pPr>
              <a:r>
                <a:rPr lang="en-US" sz="3200" dirty="0">
                  <a:solidFill>
                    <a:srgbClr val="FEFEFE"/>
                  </a:solidFill>
                  <a:latin typeface="Arimo Bold"/>
                </a:rPr>
                <a:t>1</a:t>
              </a:r>
              <a:r>
                <a:rPr lang="en-US" sz="3200" dirty="0">
                  <a:latin typeface="Arimo Bold"/>
                </a:rPr>
                <a:t>. </a:t>
              </a:r>
              <a:r>
                <a:rPr lang="en-US" sz="3200" dirty="0" err="1">
                  <a:latin typeface="Arimo Bold"/>
                </a:rPr>
                <a:t>Nước</a:t>
              </a:r>
              <a:r>
                <a:rPr lang="en-US" sz="3200" dirty="0">
                  <a:latin typeface="Arimo Bold"/>
                </a:rPr>
                <a:t> </a:t>
              </a:r>
              <a:r>
                <a:rPr lang="en-US" sz="3200" dirty="0" err="1">
                  <a:latin typeface="Arimo Bold"/>
                </a:rPr>
                <a:t>biển</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muối</a:t>
              </a:r>
              <a:r>
                <a:rPr lang="en-US" sz="3200" dirty="0">
                  <a:latin typeface="Arimo Bold"/>
                </a:rPr>
                <a:t> </a:t>
              </a:r>
              <a:r>
                <a:rPr lang="en-US" sz="3200" dirty="0" err="1">
                  <a:latin typeface="Arimo Bold"/>
                </a:rPr>
                <a:t>ăn</a:t>
              </a:r>
              <a:r>
                <a:rPr lang="en-US" sz="3200" dirty="0">
                  <a:latin typeface="Arimo Bold"/>
                </a:rPr>
                <a:t>.</a:t>
              </a:r>
            </a:p>
            <a:p>
              <a:pPr algn="just">
                <a:lnSpc>
                  <a:spcPts val="4480"/>
                </a:lnSpc>
              </a:pPr>
              <a:r>
                <a:rPr lang="en-US" sz="3200" dirty="0">
                  <a:latin typeface="Arimo Bold"/>
                </a:rPr>
                <a:t>2. </a:t>
              </a:r>
              <a:r>
                <a:rPr lang="en-US" sz="3200" dirty="0" err="1">
                  <a:latin typeface="Arimo Bold"/>
                </a:rPr>
                <a:t>Đá</a:t>
              </a:r>
              <a:r>
                <a:rPr lang="en-US" sz="3200" dirty="0">
                  <a:latin typeface="Arimo Bold"/>
                </a:rPr>
                <a:t> </a:t>
              </a:r>
              <a:r>
                <a:rPr lang="en-US" sz="3200" dirty="0" err="1">
                  <a:latin typeface="Arimo Bold"/>
                </a:rPr>
                <a:t>vôi</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xi </a:t>
              </a:r>
              <a:r>
                <a:rPr lang="en-US" sz="3200" dirty="0" err="1">
                  <a:latin typeface="Arimo Bold"/>
                </a:rPr>
                <a:t>măng</a:t>
              </a:r>
              <a:r>
                <a:rPr lang="en-US" sz="3200" dirty="0">
                  <a:latin typeface="Arimo Bold"/>
                </a:rPr>
                <a:t>.</a:t>
              </a:r>
            </a:p>
            <a:p>
              <a:pPr algn="just">
                <a:lnSpc>
                  <a:spcPts val="4480"/>
                </a:lnSpc>
              </a:pPr>
              <a:r>
                <a:rPr lang="en-US" sz="3200" dirty="0">
                  <a:latin typeface="Arimo Bold"/>
                </a:rPr>
                <a:t>3. </a:t>
              </a:r>
              <a:r>
                <a:rPr lang="en-US" sz="3200" dirty="0" err="1">
                  <a:latin typeface="Arimo Bold"/>
                </a:rPr>
                <a:t>Thân</a:t>
              </a:r>
              <a:r>
                <a:rPr lang="en-US" sz="3200" dirty="0">
                  <a:latin typeface="Arimo Bold"/>
                </a:rPr>
                <a:t> </a:t>
              </a:r>
              <a:r>
                <a:rPr lang="en-US" sz="3200" dirty="0" err="1">
                  <a:latin typeface="Arimo Bold"/>
                </a:rPr>
                <a:t>mía</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đường</a:t>
              </a:r>
              <a:r>
                <a:rPr lang="en-US" sz="3200" dirty="0">
                  <a:latin typeface="Arimo Bold"/>
                </a:rPr>
                <a:t> </a:t>
              </a:r>
              <a:r>
                <a:rPr lang="en-US" sz="3200" dirty="0" err="1">
                  <a:latin typeface="Arimo Bold"/>
                </a:rPr>
                <a:t>ăn</a:t>
              </a:r>
              <a:r>
                <a:rPr lang="en-US" sz="3200" dirty="0">
                  <a:latin typeface="Arimo Bold"/>
                </a:rPr>
                <a:t>.</a:t>
              </a:r>
            </a:p>
            <a:p>
              <a:pPr algn="just">
                <a:lnSpc>
                  <a:spcPts val="4480"/>
                </a:lnSpc>
              </a:pPr>
              <a:r>
                <a:rPr lang="en-US" sz="3200" dirty="0">
                  <a:latin typeface="Arimo Bold"/>
                </a:rPr>
                <a:t>4. </a:t>
              </a:r>
              <a:r>
                <a:rPr lang="en-US" sz="3200" dirty="0" err="1">
                  <a:latin typeface="Arimo Bold"/>
                </a:rPr>
                <a:t>Đường</a:t>
              </a:r>
              <a:r>
                <a:rPr lang="en-US" sz="3200" dirty="0">
                  <a:latin typeface="Arimo Bold"/>
                </a:rPr>
                <a:t> </a:t>
              </a:r>
              <a:r>
                <a:rPr lang="en-US" sz="3200" dirty="0" err="1">
                  <a:latin typeface="Arimo Bold"/>
                </a:rPr>
                <a:t>ăn</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sử</a:t>
              </a:r>
              <a:r>
                <a:rPr lang="en-US" sz="3200" dirty="0">
                  <a:latin typeface="Arimo Bold"/>
                </a:rPr>
                <a:t> </a:t>
              </a:r>
              <a:r>
                <a:rPr lang="en-US" sz="3200" dirty="0" err="1">
                  <a:latin typeface="Arimo Bold"/>
                </a:rPr>
                <a:t>dụng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bánh, </a:t>
              </a:r>
              <a:r>
                <a:rPr lang="en-US" sz="3200" dirty="0" err="1">
                  <a:latin typeface="Arimo Bold"/>
                </a:rPr>
                <a:t>kẹo</a:t>
              </a:r>
              <a:r>
                <a:rPr lang="en-US" sz="3200" dirty="0">
                  <a:latin typeface="Arimo Bold"/>
                </a:rPr>
                <a:t>.</a:t>
              </a:r>
            </a:p>
            <a:p>
              <a:pPr algn="just">
                <a:lnSpc>
                  <a:spcPts val="4480"/>
                </a:lnSpc>
              </a:pPr>
              <a:r>
                <a:rPr lang="en-US" sz="3200" dirty="0">
                  <a:latin typeface="Arimo Bold"/>
                </a:rPr>
                <a:t>5. </a:t>
              </a:r>
              <a:r>
                <a:rPr lang="en-US" sz="3200" dirty="0" err="1">
                  <a:latin typeface="Arimo Bold"/>
                </a:rPr>
                <a:t>Đất</a:t>
              </a:r>
              <a:r>
                <a:rPr lang="en-US" sz="3200" dirty="0">
                  <a:latin typeface="Arimo Bold"/>
                </a:rPr>
                <a:t> </a:t>
              </a:r>
              <a:r>
                <a:rPr lang="en-US" sz="3200" dirty="0" err="1">
                  <a:latin typeface="Arimo Bold"/>
                </a:rPr>
                <a:t>sét</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sử</a:t>
              </a:r>
              <a:r>
                <a:rPr lang="en-US" sz="3200" dirty="0">
                  <a:latin typeface="Arimo Bold"/>
                </a:rPr>
                <a:t> </a:t>
              </a:r>
              <a:r>
                <a:rPr lang="en-US" sz="3200" dirty="0" err="1">
                  <a:latin typeface="Arimo Bold"/>
                </a:rPr>
                <a:t>dụng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gạch</a:t>
              </a:r>
              <a:r>
                <a:rPr lang="en-US" sz="3200" dirty="0">
                  <a:latin typeface="Arimo Bold"/>
                </a:rPr>
                <a:t>, </a:t>
              </a:r>
              <a:r>
                <a:rPr lang="en-US" sz="3200" dirty="0" err="1">
                  <a:latin typeface="Arimo Bold"/>
                </a:rPr>
                <a:t>ngói</a:t>
              </a:r>
              <a:r>
                <a:rPr lang="en-US" sz="3200" dirty="0">
                  <a:latin typeface="Arimo Bold"/>
                </a:rPr>
                <a:t>.</a:t>
              </a:r>
            </a:p>
            <a:p>
              <a:pPr algn="just">
                <a:lnSpc>
                  <a:spcPts val="4480"/>
                </a:lnSpc>
              </a:pPr>
              <a:r>
                <a:rPr lang="en-US" sz="3200" dirty="0">
                  <a:latin typeface="Arimo Bold"/>
                </a:rPr>
                <a:t>6. </a:t>
              </a:r>
              <a:r>
                <a:rPr lang="en-US" sz="3200" dirty="0" err="1">
                  <a:latin typeface="Arimo Bold"/>
                </a:rPr>
                <a:t>Quặng</a:t>
              </a:r>
              <a:r>
                <a:rPr lang="en-US" sz="3200" dirty="0">
                  <a:latin typeface="Arimo Bold"/>
                </a:rPr>
                <a:t> </a:t>
              </a:r>
              <a:r>
                <a:rPr lang="en-US" sz="3200" dirty="0" err="1">
                  <a:latin typeface="Arimo Bold"/>
                </a:rPr>
                <a:t>bôxit</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nhôm</a:t>
              </a:r>
              <a:r>
                <a:rPr lang="en-US" sz="3200" dirty="0">
                  <a:latin typeface="Arimo Bold"/>
                </a:rPr>
                <a:t>.</a:t>
              </a:r>
            </a:p>
            <a:p>
              <a:pPr algn="just">
                <a:lnSpc>
                  <a:spcPts val="4480"/>
                </a:lnSpc>
              </a:pPr>
              <a:r>
                <a:rPr lang="en-US" sz="3200" dirty="0">
                  <a:latin typeface="Arimo Bold"/>
                </a:rPr>
                <a:t>7. </a:t>
              </a:r>
              <a:r>
                <a:rPr lang="en-US" sz="3200" dirty="0" err="1">
                  <a:latin typeface="Arimo Bold"/>
                </a:rPr>
                <a:t>Thân</a:t>
              </a:r>
              <a:r>
                <a:rPr lang="en-US" sz="3200" dirty="0">
                  <a:latin typeface="Arimo Bold"/>
                </a:rPr>
                <a:t> </a:t>
              </a:r>
              <a:r>
                <a:rPr lang="en-US" sz="3200" dirty="0" err="1">
                  <a:latin typeface="Arimo Bold"/>
                </a:rPr>
                <a:t>cây</a:t>
              </a:r>
              <a:r>
                <a:rPr lang="en-US" sz="3200" dirty="0">
                  <a:latin typeface="Arimo Bold"/>
                </a:rPr>
                <a:t> </a:t>
              </a:r>
              <a:r>
                <a:rPr lang="en-US" sz="3200" dirty="0" err="1">
                  <a:latin typeface="Arimo Bold"/>
                </a:rPr>
                <a:t>gỗ</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giấy</a:t>
              </a:r>
              <a:r>
                <a:rPr lang="en-US" sz="3200" dirty="0">
                  <a:latin typeface="Arimo Bold"/>
                </a:rPr>
                <a:t>.</a:t>
              </a:r>
            </a:p>
            <a:p>
              <a:pPr algn="just">
                <a:lnSpc>
                  <a:spcPts val="4480"/>
                </a:lnSpc>
              </a:pPr>
              <a:r>
                <a:rPr lang="en-US" sz="3200" dirty="0">
                  <a:latin typeface="Arimo Bold"/>
                </a:rPr>
                <a:t>8. </a:t>
              </a:r>
              <a:r>
                <a:rPr lang="en-US" sz="3200" dirty="0" err="1">
                  <a:latin typeface="Arimo Bold"/>
                </a:rPr>
                <a:t>Dầu</a:t>
              </a:r>
              <a:r>
                <a:rPr lang="en-US" sz="3200" dirty="0">
                  <a:latin typeface="Arimo Bold"/>
                </a:rPr>
                <a:t> </a:t>
              </a:r>
              <a:r>
                <a:rPr lang="en-US" sz="3200" dirty="0" err="1">
                  <a:latin typeface="Arimo Bold"/>
                </a:rPr>
                <a:t>oliu</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mĩ</a:t>
              </a:r>
              <a:r>
                <a:rPr lang="en-US" sz="3200" dirty="0">
                  <a:latin typeface="Arimo Bold"/>
                </a:rPr>
                <a:t> </a:t>
              </a:r>
              <a:r>
                <a:rPr lang="en-US" sz="3200" dirty="0" err="1">
                  <a:latin typeface="Arimo Bold"/>
                </a:rPr>
                <a:t>phẩm</a:t>
              </a:r>
              <a:r>
                <a:rPr lang="en-US" sz="3200" dirty="0">
                  <a:latin typeface="Arimo Bold"/>
                </a:rPr>
                <a:t>.</a:t>
              </a:r>
            </a:p>
            <a:p>
              <a:pPr algn="just">
                <a:lnSpc>
                  <a:spcPts val="4480"/>
                </a:lnSpc>
              </a:pPr>
              <a:r>
                <a:rPr lang="en-US" sz="3200" dirty="0">
                  <a:latin typeface="Arimo Bold"/>
                </a:rPr>
                <a:t>9. </a:t>
              </a:r>
              <a:r>
                <a:rPr lang="en-US" sz="3200" dirty="0" err="1">
                  <a:latin typeface="Arimo Bold"/>
                </a:rPr>
                <a:t>Muối</a:t>
              </a:r>
              <a:r>
                <a:rPr lang="en-US" sz="3200" dirty="0">
                  <a:latin typeface="Arimo Bold"/>
                </a:rPr>
                <a:t> Kali </a:t>
              </a:r>
              <a:r>
                <a:rPr lang="en-US" sz="3200" dirty="0" err="1">
                  <a:latin typeface="Arimo Bold"/>
                </a:rPr>
                <a:t>nitrat</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phân</a:t>
              </a:r>
              <a:r>
                <a:rPr lang="en-US" sz="3200" dirty="0">
                  <a:latin typeface="Arimo Bold"/>
                </a:rPr>
                <a:t> </a:t>
              </a:r>
              <a:r>
                <a:rPr lang="en-US" sz="3200" dirty="0" err="1">
                  <a:latin typeface="Arimo Bold"/>
                </a:rPr>
                <a:t>bón</a:t>
              </a:r>
              <a:r>
                <a:rPr lang="en-US" sz="3200" dirty="0">
                  <a:latin typeface="Arimo Bold"/>
                </a:rPr>
                <a:t> </a:t>
              </a:r>
              <a:r>
                <a:rPr lang="en-US" sz="3200" dirty="0" err="1">
                  <a:latin typeface="Arimo Bold"/>
                </a:rPr>
                <a:t>hóa</a:t>
              </a:r>
              <a:r>
                <a:rPr lang="en-US" sz="3200" dirty="0">
                  <a:latin typeface="Arimo Bold"/>
                </a:rPr>
                <a:t> </a:t>
              </a:r>
              <a:r>
                <a:rPr lang="en-US" sz="3200" dirty="0" err="1">
                  <a:latin typeface="Arimo Bold"/>
                </a:rPr>
                <a:t>học</a:t>
              </a:r>
              <a:r>
                <a:rPr lang="en-US" sz="3200" dirty="0">
                  <a:latin typeface="Arimo Bold"/>
                </a:rPr>
                <a:t>.</a:t>
              </a:r>
            </a:p>
            <a:p>
              <a:pPr algn="just">
                <a:lnSpc>
                  <a:spcPts val="4480"/>
                </a:lnSpc>
              </a:pPr>
              <a:r>
                <a:rPr lang="en-US" sz="3200" dirty="0">
                  <a:latin typeface="Arimo Bold"/>
                </a:rPr>
                <a:t>10. </a:t>
              </a:r>
              <a:r>
                <a:rPr lang="en-US" sz="3200" dirty="0" err="1">
                  <a:latin typeface="Arimo Bold"/>
                </a:rPr>
                <a:t>Cát</a:t>
              </a:r>
              <a:r>
                <a:rPr lang="en-US" sz="3200" dirty="0">
                  <a:latin typeface="Arimo Bold"/>
                </a:rPr>
                <a:t> </a:t>
              </a:r>
              <a:r>
                <a:rPr lang="en-US" sz="3200" dirty="0" err="1">
                  <a:latin typeface="Arimo Bold"/>
                </a:rPr>
                <a:t>được</a:t>
              </a:r>
              <a:r>
                <a:rPr lang="en-US" sz="3200" dirty="0">
                  <a:latin typeface="Arimo Bold"/>
                </a:rPr>
                <a:t> </a:t>
              </a:r>
              <a:r>
                <a:rPr lang="en-US" sz="3200" dirty="0" err="1">
                  <a:latin typeface="Arimo Bold"/>
                </a:rPr>
                <a:t>dùng</a:t>
              </a:r>
              <a:r>
                <a:rPr lang="en-US" sz="3200" dirty="0">
                  <a:latin typeface="Arimo Bold"/>
                </a:rPr>
                <a:t> </a:t>
              </a:r>
              <a:r>
                <a:rPr lang="en-US" sz="3200" dirty="0" err="1">
                  <a:latin typeface="Arimo Bold"/>
                </a:rPr>
                <a:t>để</a:t>
              </a:r>
              <a:r>
                <a:rPr lang="en-US" sz="3200" dirty="0">
                  <a:latin typeface="Arimo Bold"/>
                </a:rPr>
                <a:t> </a:t>
              </a:r>
              <a:r>
                <a:rPr lang="en-US" sz="3200" dirty="0" err="1">
                  <a:latin typeface="Arimo Bold"/>
                </a:rPr>
                <a:t>sản</a:t>
              </a:r>
              <a:r>
                <a:rPr lang="en-US" sz="3200" dirty="0">
                  <a:latin typeface="Arimo Bold"/>
                </a:rPr>
                <a:t> </a:t>
              </a:r>
              <a:r>
                <a:rPr lang="en-US" sz="3200" dirty="0" err="1">
                  <a:latin typeface="Arimo Bold"/>
                </a:rPr>
                <a:t>xuất</a:t>
              </a:r>
              <a:r>
                <a:rPr lang="en-US" sz="3200" dirty="0">
                  <a:latin typeface="Arimo Bold"/>
                </a:rPr>
                <a:t> </a:t>
              </a:r>
              <a:r>
                <a:rPr lang="en-US" sz="3200" dirty="0" err="1">
                  <a:latin typeface="Arimo Bold"/>
                </a:rPr>
                <a:t>thủy</a:t>
              </a:r>
              <a:r>
                <a:rPr lang="en-US" sz="3200" dirty="0">
                  <a:latin typeface="Arimo Bold"/>
                </a:rPr>
                <a:t> </a:t>
              </a:r>
              <a:r>
                <a:rPr lang="en-US" sz="3200" dirty="0" err="1">
                  <a:latin typeface="Arimo Bold"/>
                </a:rPr>
                <a:t>tinh</a:t>
              </a:r>
              <a:r>
                <a:rPr lang="en-US" sz="3200" dirty="0">
                  <a:latin typeface="Arimo Bold"/>
                </a:rPr>
                <a:t>.</a:t>
              </a:r>
            </a:p>
            <a:p>
              <a:pPr algn="just">
                <a:lnSpc>
                  <a:spcPts val="4760"/>
                </a:lnSpc>
              </a:pPr>
              <a:endParaRPr lang="en-US" sz="3200" dirty="0">
                <a:solidFill>
                  <a:srgbClr val="FEFEFE"/>
                </a:solidFill>
                <a:latin typeface="Arimo Bold"/>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4844" y="-1543971"/>
            <a:ext cx="6755642"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70380" y="1664921"/>
            <a:ext cx="1194327" cy="25861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83347" y="1736490"/>
            <a:ext cx="5357753" cy="559158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980" y="1292305"/>
            <a:ext cx="3144039" cy="244091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820" y="5273392"/>
            <a:ext cx="1894295" cy="42525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18326" y="6172200"/>
            <a:ext cx="3486358" cy="4114800"/>
          </a:xfrm>
          <a:prstGeom prst="rect">
            <a:avLst/>
          </a:prstGeom>
        </p:spPr>
      </p:pic>
    </p:spTree>
    <p:extLst>
      <p:ext uri="{BB962C8B-B14F-4D97-AF65-F5344CB8AC3E}">
        <p14:creationId xmlns:p14="http://schemas.microsoft.com/office/powerpoint/2010/main" val="3149150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l="18" t="10625" b="1062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594589" y="5576054"/>
            <a:ext cx="1636855" cy="14344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26401" y="-486273"/>
            <a:ext cx="2059574" cy="234527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55682" y="6944173"/>
            <a:ext cx="3954095" cy="401987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576">
            <a:off x="13065680" y="6337347"/>
            <a:ext cx="6888671" cy="709507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462257" y="-486273"/>
            <a:ext cx="2825743" cy="2676749"/>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9287">
            <a:off x="-1444020" y="-1029078"/>
            <a:ext cx="5088259" cy="4653444"/>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17660" y="431201"/>
            <a:ext cx="1403852" cy="1719640"/>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92795">
            <a:off x="5855565" y="9550498"/>
            <a:ext cx="2608683" cy="668771"/>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72088">
            <a:off x="16164948" y="3915435"/>
            <a:ext cx="1996615" cy="1099954"/>
          </a:xfrm>
          <a:prstGeom prst="rect">
            <a:avLst/>
          </a:prstGeom>
        </p:spPr>
      </p:pic>
      <p:sp>
        <p:nvSpPr>
          <p:cNvPr id="11" name="TextBox 11"/>
          <p:cNvSpPr txBox="1"/>
          <p:nvPr/>
        </p:nvSpPr>
        <p:spPr>
          <a:xfrm>
            <a:off x="3896598" y="1335744"/>
            <a:ext cx="11265741" cy="1462911"/>
          </a:xfrm>
          <a:prstGeom prst="rect">
            <a:avLst/>
          </a:prstGeom>
        </p:spPr>
        <p:txBody>
          <a:bodyPr lIns="0" tIns="0" rIns="0" bIns="0" rtlCol="0" anchor="t">
            <a:spAutoFit/>
          </a:bodyPr>
          <a:lstStyle/>
          <a:p>
            <a:pPr algn="ctr">
              <a:lnSpc>
                <a:spcPts val="9364"/>
              </a:lnSpc>
            </a:pPr>
            <a:r>
              <a:rPr lang="en-US" sz="9857" dirty="0">
                <a:solidFill>
                  <a:srgbClr val="EB4634"/>
                </a:solidFill>
                <a:latin typeface="Bungee Bold"/>
              </a:rPr>
              <a:t>NHIỆM VỤ Ở NHÀ</a:t>
            </a:r>
          </a:p>
        </p:txBody>
      </p:sp>
      <p:sp>
        <p:nvSpPr>
          <p:cNvPr id="12" name="TextBox 12"/>
          <p:cNvSpPr txBox="1"/>
          <p:nvPr/>
        </p:nvSpPr>
        <p:spPr>
          <a:xfrm>
            <a:off x="2455760" y="3050628"/>
            <a:ext cx="12160073" cy="5634609"/>
          </a:xfrm>
          <a:prstGeom prst="rect">
            <a:avLst/>
          </a:prstGeom>
        </p:spPr>
        <p:txBody>
          <a:bodyPr lIns="0" tIns="0" rIns="0" bIns="0" rtlCol="0" anchor="t">
            <a:spAutoFit/>
          </a:bodyPr>
          <a:lstStyle/>
          <a:p>
            <a:pPr algn="just">
              <a:lnSpc>
                <a:spcPts val="9047"/>
              </a:lnSpc>
            </a:pPr>
            <a:r>
              <a:rPr lang="en-US" sz="5199" dirty="0" err="1">
                <a:solidFill>
                  <a:srgbClr val="5DC352"/>
                </a:solidFill>
                <a:latin typeface="Asap SemiBold"/>
              </a:rPr>
              <a:t>Tìm</a:t>
            </a:r>
            <a:r>
              <a:rPr lang="en-US" sz="5199" dirty="0">
                <a:solidFill>
                  <a:srgbClr val="5DC352"/>
                </a:solidFill>
                <a:latin typeface="Asap SemiBold"/>
              </a:rPr>
              <a:t> </a:t>
            </a:r>
            <a:r>
              <a:rPr lang="en-US" sz="5199" dirty="0" err="1">
                <a:solidFill>
                  <a:srgbClr val="5DC352"/>
                </a:solidFill>
                <a:latin typeface="Asap SemiBold"/>
              </a:rPr>
              <a:t>hiểu</a:t>
            </a:r>
            <a:r>
              <a:rPr lang="en-US" sz="5199" dirty="0">
                <a:solidFill>
                  <a:srgbClr val="C42D64"/>
                </a:solidFill>
                <a:latin typeface="Asap SemiBold"/>
              </a:rPr>
              <a:t> </a:t>
            </a:r>
            <a:r>
              <a:rPr lang="en-US" sz="5199" dirty="0" err="1">
                <a:solidFill>
                  <a:srgbClr val="C42D64"/>
                </a:solidFill>
                <a:latin typeface="Asap SemiBold"/>
              </a:rPr>
              <a:t>các</a:t>
            </a:r>
            <a:r>
              <a:rPr lang="en-US" sz="5199" dirty="0">
                <a:solidFill>
                  <a:srgbClr val="C42D64"/>
                </a:solidFill>
                <a:latin typeface="Asap SemiBold"/>
              </a:rPr>
              <a:t> </a:t>
            </a:r>
            <a:r>
              <a:rPr lang="en-US" sz="5199" dirty="0" err="1">
                <a:solidFill>
                  <a:srgbClr val="C42D64"/>
                </a:solidFill>
                <a:latin typeface="Asap SemiBold"/>
              </a:rPr>
              <a:t>tác</a:t>
            </a:r>
            <a:r>
              <a:rPr lang="en-US" sz="5199" dirty="0">
                <a:solidFill>
                  <a:srgbClr val="C42D64"/>
                </a:solidFill>
                <a:latin typeface="Asap SemiBold"/>
              </a:rPr>
              <a:t> </a:t>
            </a:r>
            <a:r>
              <a:rPr lang="en-US" sz="5199" dirty="0" err="1">
                <a:solidFill>
                  <a:srgbClr val="C42D64"/>
                </a:solidFill>
                <a:latin typeface="Asap SemiBold"/>
              </a:rPr>
              <a:t>động</a:t>
            </a:r>
            <a:r>
              <a:rPr lang="en-US" sz="5199" dirty="0">
                <a:solidFill>
                  <a:srgbClr val="C42D64"/>
                </a:solidFill>
                <a:latin typeface="Asap SemiBold"/>
              </a:rPr>
              <a:t> </a:t>
            </a:r>
            <a:r>
              <a:rPr lang="en-US" sz="5199" dirty="0" err="1">
                <a:solidFill>
                  <a:srgbClr val="C42D64"/>
                </a:solidFill>
                <a:latin typeface="Asap SemiBold"/>
              </a:rPr>
              <a:t>của</a:t>
            </a:r>
            <a:r>
              <a:rPr lang="en-US" sz="5199" dirty="0">
                <a:solidFill>
                  <a:srgbClr val="C42D64"/>
                </a:solidFill>
                <a:latin typeface="Asap SemiBold"/>
              </a:rPr>
              <a:t> </a:t>
            </a:r>
            <a:r>
              <a:rPr lang="en-US" sz="5199" dirty="0" err="1">
                <a:solidFill>
                  <a:srgbClr val="C42D64"/>
                </a:solidFill>
                <a:latin typeface="Asap SemiBold"/>
              </a:rPr>
              <a:t>việc</a:t>
            </a:r>
            <a:r>
              <a:rPr lang="en-US" sz="5199" dirty="0">
                <a:solidFill>
                  <a:srgbClr val="C42D64"/>
                </a:solidFill>
                <a:latin typeface="Asap SemiBold"/>
              </a:rPr>
              <a:t> </a:t>
            </a:r>
            <a:r>
              <a:rPr lang="en-US" sz="5199" dirty="0" err="1">
                <a:solidFill>
                  <a:srgbClr val="C42D64"/>
                </a:solidFill>
                <a:latin typeface="Asap SemiBold"/>
              </a:rPr>
              <a:t>khai</a:t>
            </a:r>
            <a:r>
              <a:rPr lang="en-US" sz="5199" dirty="0">
                <a:solidFill>
                  <a:srgbClr val="C42D64"/>
                </a:solidFill>
                <a:latin typeface="Asap SemiBold"/>
              </a:rPr>
              <a:t> </a:t>
            </a:r>
            <a:r>
              <a:rPr lang="en-US" sz="5199" dirty="0" err="1">
                <a:solidFill>
                  <a:srgbClr val="C42D64"/>
                </a:solidFill>
                <a:latin typeface="Asap SemiBold"/>
              </a:rPr>
              <a:t>thác</a:t>
            </a:r>
            <a:r>
              <a:rPr lang="en-US" sz="5199" dirty="0">
                <a:solidFill>
                  <a:srgbClr val="C42D64"/>
                </a:solidFill>
                <a:latin typeface="Asap SemiBold"/>
              </a:rPr>
              <a:t> </a:t>
            </a:r>
            <a:r>
              <a:rPr lang="en-US" sz="5199" dirty="0" err="1">
                <a:solidFill>
                  <a:srgbClr val="C42D64"/>
                </a:solidFill>
                <a:latin typeface="Asap SemiBold"/>
              </a:rPr>
              <a:t>nguyên</a:t>
            </a:r>
            <a:r>
              <a:rPr lang="en-US" sz="5199" dirty="0">
                <a:solidFill>
                  <a:srgbClr val="C42D64"/>
                </a:solidFill>
                <a:latin typeface="Asap SemiBold"/>
              </a:rPr>
              <a:t> </a:t>
            </a:r>
            <a:r>
              <a:rPr lang="en-US" sz="5199" dirty="0" err="1">
                <a:solidFill>
                  <a:srgbClr val="C42D64"/>
                </a:solidFill>
                <a:latin typeface="Asap SemiBold"/>
              </a:rPr>
              <a:t>liệu</a:t>
            </a:r>
            <a:r>
              <a:rPr lang="en-US" sz="5199" dirty="0">
                <a:solidFill>
                  <a:srgbClr val="C42D64"/>
                </a:solidFill>
                <a:latin typeface="Asap SemiBold"/>
              </a:rPr>
              <a:t> </a:t>
            </a:r>
            <a:r>
              <a:rPr lang="en-US" sz="5199" dirty="0" err="1">
                <a:solidFill>
                  <a:srgbClr val="C42D64"/>
                </a:solidFill>
                <a:latin typeface="Asap SemiBold"/>
              </a:rPr>
              <a:t>tới</a:t>
            </a:r>
            <a:r>
              <a:rPr lang="en-US" sz="5199" dirty="0">
                <a:solidFill>
                  <a:srgbClr val="C42D64"/>
                </a:solidFill>
                <a:latin typeface="Asap SemiBold"/>
              </a:rPr>
              <a:t> </a:t>
            </a:r>
            <a:r>
              <a:rPr lang="en-US" sz="5199" dirty="0" err="1">
                <a:solidFill>
                  <a:srgbClr val="C42D64"/>
                </a:solidFill>
                <a:latin typeface="Asap SemiBold"/>
              </a:rPr>
              <a:t>môi</a:t>
            </a:r>
            <a:r>
              <a:rPr lang="en-US" sz="5199" dirty="0">
                <a:solidFill>
                  <a:srgbClr val="C42D64"/>
                </a:solidFill>
                <a:latin typeface="Asap SemiBold"/>
              </a:rPr>
              <a:t> </a:t>
            </a:r>
            <a:r>
              <a:rPr lang="en-US" sz="5199" dirty="0" err="1">
                <a:solidFill>
                  <a:srgbClr val="C42D64"/>
                </a:solidFill>
                <a:latin typeface="Asap SemiBold"/>
              </a:rPr>
              <a:t>trường</a:t>
            </a:r>
            <a:r>
              <a:rPr lang="en-US" sz="5199" dirty="0">
                <a:solidFill>
                  <a:srgbClr val="C42D64"/>
                </a:solidFill>
                <a:latin typeface="Asap SemiBold"/>
              </a:rPr>
              <a:t>; </a:t>
            </a:r>
            <a:r>
              <a:rPr lang="en-US" sz="5199" dirty="0" err="1">
                <a:solidFill>
                  <a:srgbClr val="5DC352"/>
                </a:solidFill>
                <a:latin typeface="Asap SemiBold"/>
              </a:rPr>
              <a:t>đề</a:t>
            </a:r>
            <a:r>
              <a:rPr lang="en-US" sz="5199" dirty="0">
                <a:solidFill>
                  <a:srgbClr val="5DC352"/>
                </a:solidFill>
                <a:latin typeface="Asap SemiBold"/>
              </a:rPr>
              <a:t> </a:t>
            </a:r>
            <a:r>
              <a:rPr lang="en-US" sz="5199" dirty="0" err="1">
                <a:solidFill>
                  <a:srgbClr val="5DC352"/>
                </a:solidFill>
                <a:latin typeface="Asap SemiBold"/>
              </a:rPr>
              <a:t>xuất</a:t>
            </a:r>
            <a:r>
              <a:rPr lang="en-US" sz="5199" dirty="0">
                <a:solidFill>
                  <a:srgbClr val="C42D64"/>
                </a:solidFill>
                <a:latin typeface="Asap SemiBold"/>
              </a:rPr>
              <a:t> </a:t>
            </a:r>
            <a:r>
              <a:rPr lang="en-US" sz="5199" dirty="0" err="1">
                <a:solidFill>
                  <a:srgbClr val="C42D64"/>
                </a:solidFill>
                <a:latin typeface="Asap SemiBold"/>
              </a:rPr>
              <a:t>cách</a:t>
            </a:r>
            <a:r>
              <a:rPr lang="en-US" sz="5199" dirty="0">
                <a:solidFill>
                  <a:srgbClr val="C42D64"/>
                </a:solidFill>
                <a:latin typeface="Asap SemiBold"/>
              </a:rPr>
              <a:t> </a:t>
            </a:r>
            <a:r>
              <a:rPr lang="en-US" sz="5199" dirty="0" err="1">
                <a:solidFill>
                  <a:srgbClr val="C42D64"/>
                </a:solidFill>
                <a:latin typeface="Asap SemiBold"/>
              </a:rPr>
              <a:t>sử</a:t>
            </a:r>
            <a:r>
              <a:rPr lang="en-US" sz="5199" dirty="0">
                <a:solidFill>
                  <a:srgbClr val="C42D64"/>
                </a:solidFill>
                <a:latin typeface="Asap SemiBold"/>
              </a:rPr>
              <a:t> </a:t>
            </a:r>
            <a:r>
              <a:rPr lang="en-US" sz="5199" dirty="0" err="1">
                <a:solidFill>
                  <a:srgbClr val="C42D64"/>
                </a:solidFill>
                <a:latin typeface="Asap SemiBold"/>
              </a:rPr>
              <a:t>dụng</a:t>
            </a:r>
            <a:r>
              <a:rPr lang="en-US" sz="5199" dirty="0">
                <a:solidFill>
                  <a:srgbClr val="C42D64"/>
                </a:solidFill>
                <a:latin typeface="Asap SemiBold"/>
              </a:rPr>
              <a:t> </a:t>
            </a:r>
            <a:r>
              <a:rPr lang="en-US" sz="5199" dirty="0" err="1">
                <a:solidFill>
                  <a:srgbClr val="C42D64"/>
                </a:solidFill>
                <a:latin typeface="Asap SemiBold"/>
              </a:rPr>
              <a:t>nguyên</a:t>
            </a:r>
            <a:r>
              <a:rPr lang="en-US" sz="5199" dirty="0">
                <a:solidFill>
                  <a:srgbClr val="C42D64"/>
                </a:solidFill>
                <a:latin typeface="Asap SemiBold"/>
              </a:rPr>
              <a:t> </a:t>
            </a:r>
            <a:r>
              <a:rPr lang="en-US" sz="5199" dirty="0" err="1">
                <a:solidFill>
                  <a:srgbClr val="C42D64"/>
                </a:solidFill>
                <a:latin typeface="Asap SemiBold"/>
              </a:rPr>
              <a:t>liệu</a:t>
            </a:r>
            <a:r>
              <a:rPr lang="en-US" sz="5199" dirty="0">
                <a:solidFill>
                  <a:srgbClr val="C42D64"/>
                </a:solidFill>
                <a:latin typeface="Asap SemiBold"/>
              </a:rPr>
              <a:t> </a:t>
            </a:r>
            <a:r>
              <a:rPr lang="en-US" sz="5199" dirty="0" err="1">
                <a:solidFill>
                  <a:srgbClr val="C42D64"/>
                </a:solidFill>
                <a:latin typeface="Asap SemiBold"/>
              </a:rPr>
              <a:t>đó</a:t>
            </a:r>
            <a:r>
              <a:rPr lang="en-US" sz="5199" dirty="0">
                <a:solidFill>
                  <a:srgbClr val="C42D64"/>
                </a:solidFill>
                <a:latin typeface="Asap SemiBold"/>
              </a:rPr>
              <a:t> </a:t>
            </a:r>
            <a:r>
              <a:rPr lang="en-US" sz="5199" dirty="0" err="1">
                <a:solidFill>
                  <a:srgbClr val="C42D64"/>
                </a:solidFill>
                <a:latin typeface="Asap SemiBold"/>
              </a:rPr>
              <a:t>hiệu</a:t>
            </a:r>
            <a:r>
              <a:rPr lang="en-US" sz="5199" dirty="0">
                <a:solidFill>
                  <a:srgbClr val="C42D64"/>
                </a:solidFill>
                <a:latin typeface="Asap SemiBold"/>
              </a:rPr>
              <a:t> </a:t>
            </a:r>
            <a:r>
              <a:rPr lang="en-US" sz="5199" dirty="0" err="1">
                <a:solidFill>
                  <a:srgbClr val="C42D64"/>
                </a:solidFill>
                <a:latin typeface="Asap SemiBold"/>
              </a:rPr>
              <a:t>quả</a:t>
            </a:r>
            <a:r>
              <a:rPr lang="en-US" sz="5199" dirty="0">
                <a:solidFill>
                  <a:srgbClr val="C42D64"/>
                </a:solidFill>
                <a:latin typeface="Asap SemiBold"/>
              </a:rPr>
              <a:t> </a:t>
            </a:r>
            <a:r>
              <a:rPr lang="en-US" sz="5199" dirty="0" err="1">
                <a:solidFill>
                  <a:srgbClr val="C42D64"/>
                </a:solidFill>
                <a:latin typeface="Asap SemiBold"/>
              </a:rPr>
              <a:t>và</a:t>
            </a:r>
            <a:r>
              <a:rPr lang="en-US" sz="5199" dirty="0">
                <a:solidFill>
                  <a:srgbClr val="C42D64"/>
                </a:solidFill>
                <a:latin typeface="Asap SemiBold"/>
              </a:rPr>
              <a:t> </a:t>
            </a:r>
            <a:r>
              <a:rPr lang="en-US" sz="5199" dirty="0" err="1">
                <a:solidFill>
                  <a:srgbClr val="C42D64"/>
                </a:solidFill>
                <a:latin typeface="Asap SemiBold"/>
              </a:rPr>
              <a:t>đảm</a:t>
            </a:r>
            <a:r>
              <a:rPr lang="en-US" sz="5199" dirty="0">
                <a:solidFill>
                  <a:srgbClr val="C42D64"/>
                </a:solidFill>
                <a:latin typeface="Asap SemiBold"/>
              </a:rPr>
              <a:t> </a:t>
            </a:r>
            <a:r>
              <a:rPr lang="en-US" sz="5199" dirty="0" err="1">
                <a:solidFill>
                  <a:srgbClr val="C42D64"/>
                </a:solidFill>
                <a:latin typeface="Asap SemiBold"/>
              </a:rPr>
              <a:t>bảo</a:t>
            </a:r>
            <a:r>
              <a:rPr lang="en-US" sz="5199" dirty="0">
                <a:solidFill>
                  <a:srgbClr val="C42D64"/>
                </a:solidFill>
                <a:latin typeface="Asap SemiBold"/>
              </a:rPr>
              <a:t> </a:t>
            </a:r>
            <a:r>
              <a:rPr lang="en-US" sz="5199" dirty="0" err="1">
                <a:solidFill>
                  <a:srgbClr val="C42D64"/>
                </a:solidFill>
                <a:latin typeface="Asap SemiBold"/>
              </a:rPr>
              <a:t>phát</a:t>
            </a:r>
            <a:r>
              <a:rPr lang="en-US" sz="5199" dirty="0">
                <a:solidFill>
                  <a:srgbClr val="C42D64"/>
                </a:solidFill>
                <a:latin typeface="Asap SemiBold"/>
              </a:rPr>
              <a:t> </a:t>
            </a:r>
            <a:r>
              <a:rPr lang="en-US" sz="5199" dirty="0" err="1">
                <a:solidFill>
                  <a:srgbClr val="C42D64"/>
                </a:solidFill>
                <a:latin typeface="Asap SemiBold"/>
              </a:rPr>
              <a:t>triển</a:t>
            </a:r>
            <a:r>
              <a:rPr lang="en-US" sz="5199" dirty="0">
                <a:solidFill>
                  <a:srgbClr val="C42D64"/>
                </a:solidFill>
                <a:latin typeface="Asap SemiBold"/>
              </a:rPr>
              <a:t> </a:t>
            </a:r>
            <a:r>
              <a:rPr lang="en-US" sz="5199" dirty="0" err="1">
                <a:solidFill>
                  <a:srgbClr val="C42D64"/>
                </a:solidFill>
                <a:latin typeface="Asap SemiBold"/>
              </a:rPr>
              <a:t>bền</a:t>
            </a:r>
            <a:r>
              <a:rPr lang="en-US" sz="5199" dirty="0">
                <a:solidFill>
                  <a:srgbClr val="C42D64"/>
                </a:solidFill>
                <a:latin typeface="Asap SemiBold"/>
              </a:rPr>
              <a:t> </a:t>
            </a:r>
            <a:r>
              <a:rPr lang="en-US" sz="5199" dirty="0" err="1">
                <a:solidFill>
                  <a:srgbClr val="C42D64"/>
                </a:solidFill>
                <a:latin typeface="Asap SemiBold"/>
              </a:rPr>
              <a:t>vững</a:t>
            </a:r>
            <a:r>
              <a:rPr lang="en-US" sz="5199" dirty="0">
                <a:solidFill>
                  <a:srgbClr val="C42D64"/>
                </a:solidFill>
                <a:latin typeface="Asap SemiBold"/>
              </a:rPr>
              <a:t> </a:t>
            </a:r>
            <a:r>
              <a:rPr lang="en-US" sz="5199" dirty="0" err="1">
                <a:solidFill>
                  <a:srgbClr val="C42D64"/>
                </a:solidFill>
                <a:latin typeface="Asap SemiBold"/>
              </a:rPr>
              <a:t>và</a:t>
            </a:r>
            <a:r>
              <a:rPr lang="en-US" sz="5199" dirty="0">
                <a:solidFill>
                  <a:srgbClr val="C42D64"/>
                </a:solidFill>
                <a:latin typeface="Asap SemiBold"/>
              </a:rPr>
              <a:t> </a:t>
            </a:r>
            <a:r>
              <a:rPr lang="en-US" sz="5199" dirty="0" err="1">
                <a:solidFill>
                  <a:srgbClr val="5DC352"/>
                </a:solidFill>
                <a:latin typeface="Asap SemiBold"/>
              </a:rPr>
              <a:t>trình</a:t>
            </a:r>
            <a:r>
              <a:rPr lang="en-US" sz="5199" dirty="0">
                <a:solidFill>
                  <a:srgbClr val="5DC352"/>
                </a:solidFill>
                <a:latin typeface="Asap SemiBold"/>
              </a:rPr>
              <a:t> </a:t>
            </a:r>
            <a:r>
              <a:rPr lang="en-US" sz="5199" dirty="0" err="1">
                <a:solidFill>
                  <a:srgbClr val="5DC352"/>
                </a:solidFill>
                <a:latin typeface="Asap SemiBold"/>
              </a:rPr>
              <a:t>bày</a:t>
            </a:r>
            <a:r>
              <a:rPr lang="en-US" sz="5199" dirty="0">
                <a:solidFill>
                  <a:srgbClr val="5DC352"/>
                </a:solidFill>
                <a:latin typeface="Asap SemiBold"/>
              </a:rPr>
              <a:t> </a:t>
            </a:r>
            <a:r>
              <a:rPr lang="en-US" sz="5199" dirty="0" err="1">
                <a:solidFill>
                  <a:srgbClr val="C42D64"/>
                </a:solidFill>
                <a:latin typeface="Asap SemiBold"/>
              </a:rPr>
              <a:t>sản</a:t>
            </a:r>
            <a:r>
              <a:rPr lang="en-US" sz="5199" dirty="0">
                <a:solidFill>
                  <a:srgbClr val="C42D64"/>
                </a:solidFill>
                <a:latin typeface="Asap SemiBold"/>
              </a:rPr>
              <a:t> </a:t>
            </a:r>
            <a:r>
              <a:rPr lang="en-US" sz="5199" dirty="0" err="1">
                <a:solidFill>
                  <a:srgbClr val="C42D64"/>
                </a:solidFill>
                <a:latin typeface="Asap SemiBold"/>
              </a:rPr>
              <a:t>phẩm</a:t>
            </a:r>
            <a:r>
              <a:rPr lang="en-US" sz="5199" dirty="0">
                <a:solidFill>
                  <a:srgbClr val="C42D64"/>
                </a:solidFill>
                <a:latin typeface="Asap SemiBold"/>
              </a:rPr>
              <a:t> </a:t>
            </a:r>
            <a:r>
              <a:rPr lang="en-US" sz="5199" dirty="0" err="1">
                <a:solidFill>
                  <a:srgbClr val="C42D64"/>
                </a:solidFill>
                <a:latin typeface="Asap SemiBold"/>
              </a:rPr>
              <a:t>dưới</a:t>
            </a:r>
            <a:r>
              <a:rPr lang="en-US" sz="5199" dirty="0">
                <a:solidFill>
                  <a:srgbClr val="C42D64"/>
                </a:solidFill>
                <a:latin typeface="Asap SemiBold"/>
              </a:rPr>
              <a:t> </a:t>
            </a:r>
            <a:r>
              <a:rPr lang="en-US" sz="5199" dirty="0" err="1">
                <a:solidFill>
                  <a:srgbClr val="C42D64"/>
                </a:solidFill>
                <a:latin typeface="Asap SemiBold"/>
              </a:rPr>
              <a:t>dạng</a:t>
            </a:r>
            <a:r>
              <a:rPr lang="en-US" sz="5199" dirty="0">
                <a:solidFill>
                  <a:srgbClr val="C42D64"/>
                </a:solidFill>
                <a:latin typeface="Asap SemiBold"/>
              </a:rPr>
              <a:t> </a:t>
            </a:r>
            <a:r>
              <a:rPr lang="en-US" sz="5199" dirty="0" err="1">
                <a:solidFill>
                  <a:srgbClr val="C42D64"/>
                </a:solidFill>
                <a:latin typeface="Asap SemiBold"/>
              </a:rPr>
              <a:t>sơ</a:t>
            </a:r>
            <a:r>
              <a:rPr lang="en-US" sz="5199" dirty="0">
                <a:solidFill>
                  <a:srgbClr val="C42D64"/>
                </a:solidFill>
                <a:latin typeface="Asap SemiBold"/>
              </a:rPr>
              <a:t> </a:t>
            </a:r>
            <a:r>
              <a:rPr lang="en-US" sz="5199" dirty="0" err="1">
                <a:solidFill>
                  <a:srgbClr val="C42D64"/>
                </a:solidFill>
                <a:latin typeface="Asap SemiBold"/>
              </a:rPr>
              <a:t>đồ</a:t>
            </a:r>
            <a:r>
              <a:rPr lang="en-US" sz="5199" dirty="0">
                <a:solidFill>
                  <a:srgbClr val="C42D64"/>
                </a:solidFill>
                <a:latin typeface="Asap SemiBold"/>
              </a:rPr>
              <a:t> </a:t>
            </a:r>
            <a:r>
              <a:rPr lang="en-US" sz="5199" dirty="0" err="1">
                <a:solidFill>
                  <a:srgbClr val="C42D64"/>
                </a:solidFill>
                <a:latin typeface="Asap SemiBold"/>
              </a:rPr>
              <a:t>tư</a:t>
            </a:r>
            <a:r>
              <a:rPr lang="en-US" sz="5199" dirty="0">
                <a:solidFill>
                  <a:srgbClr val="C42D64"/>
                </a:solidFill>
                <a:latin typeface="Asap SemiBold"/>
              </a:rPr>
              <a:t> </a:t>
            </a:r>
            <a:r>
              <a:rPr lang="en-US" sz="5199" dirty="0" err="1">
                <a:solidFill>
                  <a:srgbClr val="C42D64"/>
                </a:solidFill>
                <a:latin typeface="Asap SemiBold"/>
              </a:rPr>
              <a:t>duy</a:t>
            </a:r>
            <a:r>
              <a:rPr lang="en-US" sz="5199" dirty="0">
                <a:solidFill>
                  <a:srgbClr val="C42D64"/>
                </a:solidFill>
                <a:latin typeface="Asap SemiBol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804414" y="488227"/>
            <a:ext cx="16398593" cy="1889918"/>
            <a:chOff x="0" y="0"/>
            <a:chExt cx="18404706" cy="2121120"/>
          </a:xfrm>
        </p:grpSpPr>
        <p:sp>
          <p:nvSpPr>
            <p:cNvPr id="3" name="Freeform 3"/>
            <p:cNvSpPr/>
            <p:nvPr/>
          </p:nvSpPr>
          <p:spPr>
            <a:xfrm>
              <a:off x="72390" y="72390"/>
              <a:ext cx="18259927" cy="1976340"/>
            </a:xfrm>
            <a:custGeom>
              <a:avLst/>
              <a:gdLst/>
              <a:ahLst/>
              <a:cxnLst/>
              <a:rect l="l" t="t" r="r" b="b"/>
              <a:pathLst>
                <a:path w="18259927" h="1976340">
                  <a:moveTo>
                    <a:pt x="0" y="0"/>
                  </a:moveTo>
                  <a:lnTo>
                    <a:pt x="18259927" y="0"/>
                  </a:lnTo>
                  <a:lnTo>
                    <a:pt x="18259927" y="1976340"/>
                  </a:lnTo>
                  <a:lnTo>
                    <a:pt x="0" y="1976340"/>
                  </a:lnTo>
                  <a:lnTo>
                    <a:pt x="0" y="0"/>
                  </a:lnTo>
                  <a:close/>
                </a:path>
              </a:pathLst>
            </a:custGeom>
            <a:solidFill>
              <a:srgbClr val="FFFFFF"/>
            </a:solidFill>
          </p:spPr>
        </p:sp>
        <p:sp>
          <p:nvSpPr>
            <p:cNvPr id="4" name="Freeform 4"/>
            <p:cNvSpPr/>
            <p:nvPr/>
          </p:nvSpPr>
          <p:spPr>
            <a:xfrm>
              <a:off x="0" y="0"/>
              <a:ext cx="18404706" cy="2121120"/>
            </a:xfrm>
            <a:custGeom>
              <a:avLst/>
              <a:gdLst/>
              <a:ahLst/>
              <a:cxnLst/>
              <a:rect l="l" t="t" r="r" b="b"/>
              <a:pathLst>
                <a:path w="18404706" h="2121120">
                  <a:moveTo>
                    <a:pt x="18259927" y="1976340"/>
                  </a:moveTo>
                  <a:lnTo>
                    <a:pt x="18404706" y="1976340"/>
                  </a:lnTo>
                  <a:lnTo>
                    <a:pt x="18404706" y="2121120"/>
                  </a:lnTo>
                  <a:lnTo>
                    <a:pt x="18259927" y="2121120"/>
                  </a:lnTo>
                  <a:lnTo>
                    <a:pt x="18259927" y="1976340"/>
                  </a:lnTo>
                  <a:close/>
                  <a:moveTo>
                    <a:pt x="0" y="144780"/>
                  </a:moveTo>
                  <a:lnTo>
                    <a:pt x="144780" y="144780"/>
                  </a:lnTo>
                  <a:lnTo>
                    <a:pt x="144780" y="1976340"/>
                  </a:lnTo>
                  <a:lnTo>
                    <a:pt x="0" y="1976340"/>
                  </a:lnTo>
                  <a:lnTo>
                    <a:pt x="0" y="144780"/>
                  </a:lnTo>
                  <a:close/>
                  <a:moveTo>
                    <a:pt x="0" y="1976340"/>
                  </a:moveTo>
                  <a:lnTo>
                    <a:pt x="144780" y="1976340"/>
                  </a:lnTo>
                  <a:lnTo>
                    <a:pt x="144780" y="2121120"/>
                  </a:lnTo>
                  <a:lnTo>
                    <a:pt x="0" y="2121120"/>
                  </a:lnTo>
                  <a:lnTo>
                    <a:pt x="0" y="1976340"/>
                  </a:lnTo>
                  <a:close/>
                  <a:moveTo>
                    <a:pt x="18259927" y="144780"/>
                  </a:moveTo>
                  <a:lnTo>
                    <a:pt x="18404706" y="144780"/>
                  </a:lnTo>
                  <a:lnTo>
                    <a:pt x="18404706" y="1976340"/>
                  </a:lnTo>
                  <a:lnTo>
                    <a:pt x="18259927" y="1976340"/>
                  </a:lnTo>
                  <a:lnTo>
                    <a:pt x="18259927" y="144780"/>
                  </a:lnTo>
                  <a:close/>
                  <a:moveTo>
                    <a:pt x="144780" y="1976340"/>
                  </a:moveTo>
                  <a:lnTo>
                    <a:pt x="18259927" y="1976340"/>
                  </a:lnTo>
                  <a:lnTo>
                    <a:pt x="18259927" y="2121120"/>
                  </a:lnTo>
                  <a:lnTo>
                    <a:pt x="144780" y="2121120"/>
                  </a:lnTo>
                  <a:lnTo>
                    <a:pt x="144780" y="1976340"/>
                  </a:lnTo>
                  <a:close/>
                  <a:moveTo>
                    <a:pt x="18259927" y="0"/>
                  </a:moveTo>
                  <a:lnTo>
                    <a:pt x="18404706" y="0"/>
                  </a:lnTo>
                  <a:lnTo>
                    <a:pt x="18404706" y="144780"/>
                  </a:lnTo>
                  <a:lnTo>
                    <a:pt x="18259927" y="144780"/>
                  </a:lnTo>
                  <a:lnTo>
                    <a:pt x="18259927" y="0"/>
                  </a:lnTo>
                  <a:close/>
                  <a:moveTo>
                    <a:pt x="0" y="0"/>
                  </a:moveTo>
                  <a:lnTo>
                    <a:pt x="144780" y="0"/>
                  </a:lnTo>
                  <a:lnTo>
                    <a:pt x="144780" y="144780"/>
                  </a:lnTo>
                  <a:lnTo>
                    <a:pt x="0" y="144780"/>
                  </a:lnTo>
                  <a:lnTo>
                    <a:pt x="0" y="0"/>
                  </a:lnTo>
                  <a:close/>
                  <a:moveTo>
                    <a:pt x="144780" y="0"/>
                  </a:moveTo>
                  <a:lnTo>
                    <a:pt x="18259927" y="0"/>
                  </a:lnTo>
                  <a:lnTo>
                    <a:pt x="18259927" y="144780"/>
                  </a:lnTo>
                  <a:lnTo>
                    <a:pt x="144780" y="144780"/>
                  </a:lnTo>
                  <a:lnTo>
                    <a:pt x="144780" y="0"/>
                  </a:lnTo>
                  <a:close/>
                </a:path>
              </a:pathLst>
            </a:custGeom>
            <a:solidFill>
              <a:srgbClr val="3A4654"/>
            </a:solidFill>
          </p:spPr>
        </p:sp>
      </p:grpSp>
      <p:sp>
        <p:nvSpPr>
          <p:cNvPr id="5" name="TextBox 5"/>
          <p:cNvSpPr txBox="1"/>
          <p:nvPr/>
        </p:nvSpPr>
        <p:spPr>
          <a:xfrm>
            <a:off x="1242813" y="614036"/>
            <a:ext cx="15448037" cy="1476375"/>
          </a:xfrm>
          <a:prstGeom prst="rect">
            <a:avLst/>
          </a:prstGeom>
        </p:spPr>
        <p:txBody>
          <a:bodyPr lIns="0" tIns="0" rIns="0" bIns="0" rtlCol="0" anchor="t">
            <a:spAutoFit/>
          </a:bodyPr>
          <a:lstStyle/>
          <a:p>
            <a:pPr algn="ctr">
              <a:lnSpc>
                <a:spcPts val="12075"/>
              </a:lnSpc>
            </a:pPr>
            <a:r>
              <a:rPr lang="en-US" sz="8625" dirty="0">
                <a:solidFill>
                  <a:srgbClr val="3A4654"/>
                </a:solidFill>
                <a:latin typeface="Muli Black Bold"/>
              </a:rPr>
              <a:t>NHIỆM VỤ CỤ THỂ</a:t>
            </a:r>
          </a:p>
        </p:txBody>
      </p:sp>
      <p:grpSp>
        <p:nvGrpSpPr>
          <p:cNvPr id="6" name="Group 6"/>
          <p:cNvGrpSpPr/>
          <p:nvPr/>
        </p:nvGrpSpPr>
        <p:grpSpPr>
          <a:xfrm>
            <a:off x="11934823" y="2668611"/>
            <a:ext cx="5324477" cy="6983998"/>
            <a:chOff x="0" y="0"/>
            <a:chExt cx="5975843" cy="7838382"/>
          </a:xfrm>
        </p:grpSpPr>
        <p:sp>
          <p:nvSpPr>
            <p:cNvPr id="7" name="Freeform 7"/>
            <p:cNvSpPr/>
            <p:nvPr/>
          </p:nvSpPr>
          <p:spPr>
            <a:xfrm>
              <a:off x="72390" y="72390"/>
              <a:ext cx="5831064" cy="7693602"/>
            </a:xfrm>
            <a:custGeom>
              <a:avLst/>
              <a:gdLst/>
              <a:ahLst/>
              <a:cxnLst/>
              <a:rect l="l" t="t" r="r" b="b"/>
              <a:pathLst>
                <a:path w="5831064" h="7693602">
                  <a:moveTo>
                    <a:pt x="0" y="0"/>
                  </a:moveTo>
                  <a:lnTo>
                    <a:pt x="5831064" y="0"/>
                  </a:lnTo>
                  <a:lnTo>
                    <a:pt x="5831064" y="7693602"/>
                  </a:lnTo>
                  <a:lnTo>
                    <a:pt x="0" y="7693602"/>
                  </a:lnTo>
                  <a:lnTo>
                    <a:pt x="0" y="0"/>
                  </a:lnTo>
                  <a:close/>
                </a:path>
              </a:pathLst>
            </a:custGeom>
            <a:solidFill>
              <a:srgbClr val="FFFFFF"/>
            </a:solidFill>
          </p:spPr>
        </p:sp>
        <p:sp>
          <p:nvSpPr>
            <p:cNvPr id="8" name="Freeform 8"/>
            <p:cNvSpPr/>
            <p:nvPr/>
          </p:nvSpPr>
          <p:spPr>
            <a:xfrm>
              <a:off x="0" y="0"/>
              <a:ext cx="5975843" cy="7838382"/>
            </a:xfrm>
            <a:custGeom>
              <a:avLst/>
              <a:gdLst/>
              <a:ahLst/>
              <a:cxnLst/>
              <a:rect l="l" t="t" r="r" b="b"/>
              <a:pathLst>
                <a:path w="5975843" h="7838382">
                  <a:moveTo>
                    <a:pt x="5831063" y="7693602"/>
                  </a:moveTo>
                  <a:lnTo>
                    <a:pt x="5975843" y="7693602"/>
                  </a:lnTo>
                  <a:lnTo>
                    <a:pt x="5975843" y="7838382"/>
                  </a:lnTo>
                  <a:lnTo>
                    <a:pt x="5831063" y="7838382"/>
                  </a:lnTo>
                  <a:lnTo>
                    <a:pt x="5831063" y="7693602"/>
                  </a:lnTo>
                  <a:close/>
                  <a:moveTo>
                    <a:pt x="0" y="144780"/>
                  </a:moveTo>
                  <a:lnTo>
                    <a:pt x="144780" y="144780"/>
                  </a:lnTo>
                  <a:lnTo>
                    <a:pt x="144780" y="7693602"/>
                  </a:lnTo>
                  <a:lnTo>
                    <a:pt x="0" y="7693602"/>
                  </a:lnTo>
                  <a:lnTo>
                    <a:pt x="0" y="144780"/>
                  </a:lnTo>
                  <a:close/>
                  <a:moveTo>
                    <a:pt x="0" y="7693602"/>
                  </a:moveTo>
                  <a:lnTo>
                    <a:pt x="144780" y="7693602"/>
                  </a:lnTo>
                  <a:lnTo>
                    <a:pt x="144780" y="7838382"/>
                  </a:lnTo>
                  <a:lnTo>
                    <a:pt x="0" y="7838382"/>
                  </a:lnTo>
                  <a:lnTo>
                    <a:pt x="0" y="7693602"/>
                  </a:lnTo>
                  <a:close/>
                  <a:moveTo>
                    <a:pt x="5831063" y="144780"/>
                  </a:moveTo>
                  <a:lnTo>
                    <a:pt x="5975843" y="144780"/>
                  </a:lnTo>
                  <a:lnTo>
                    <a:pt x="5975843" y="7693602"/>
                  </a:lnTo>
                  <a:lnTo>
                    <a:pt x="5831063" y="7693602"/>
                  </a:lnTo>
                  <a:lnTo>
                    <a:pt x="5831063" y="144780"/>
                  </a:lnTo>
                  <a:close/>
                  <a:moveTo>
                    <a:pt x="144780" y="7693602"/>
                  </a:moveTo>
                  <a:lnTo>
                    <a:pt x="5831063" y="7693602"/>
                  </a:lnTo>
                  <a:lnTo>
                    <a:pt x="5831063" y="7838382"/>
                  </a:lnTo>
                  <a:lnTo>
                    <a:pt x="144780" y="7838382"/>
                  </a:lnTo>
                  <a:lnTo>
                    <a:pt x="144780" y="7693602"/>
                  </a:lnTo>
                  <a:close/>
                  <a:moveTo>
                    <a:pt x="5831063" y="0"/>
                  </a:moveTo>
                  <a:lnTo>
                    <a:pt x="5975843" y="0"/>
                  </a:lnTo>
                  <a:lnTo>
                    <a:pt x="5975843" y="144780"/>
                  </a:lnTo>
                  <a:lnTo>
                    <a:pt x="5831063" y="144780"/>
                  </a:lnTo>
                  <a:lnTo>
                    <a:pt x="5831063" y="0"/>
                  </a:lnTo>
                  <a:close/>
                  <a:moveTo>
                    <a:pt x="0" y="0"/>
                  </a:moveTo>
                  <a:lnTo>
                    <a:pt x="144780" y="0"/>
                  </a:lnTo>
                  <a:lnTo>
                    <a:pt x="144780" y="144780"/>
                  </a:lnTo>
                  <a:lnTo>
                    <a:pt x="0" y="144780"/>
                  </a:lnTo>
                  <a:lnTo>
                    <a:pt x="0" y="0"/>
                  </a:lnTo>
                  <a:close/>
                  <a:moveTo>
                    <a:pt x="144780" y="0"/>
                  </a:moveTo>
                  <a:lnTo>
                    <a:pt x="5831063" y="0"/>
                  </a:lnTo>
                  <a:lnTo>
                    <a:pt x="5831063" y="144780"/>
                  </a:lnTo>
                  <a:lnTo>
                    <a:pt x="144780" y="144780"/>
                  </a:lnTo>
                  <a:lnTo>
                    <a:pt x="144780" y="0"/>
                  </a:lnTo>
                  <a:close/>
                </a:path>
              </a:pathLst>
            </a:custGeom>
            <a:solidFill>
              <a:srgbClr val="3A4654"/>
            </a:solidFill>
          </p:spPr>
        </p:sp>
      </p:grpSp>
      <p:grpSp>
        <p:nvGrpSpPr>
          <p:cNvPr id="9" name="Group 9"/>
          <p:cNvGrpSpPr/>
          <p:nvPr/>
        </p:nvGrpSpPr>
        <p:grpSpPr>
          <a:xfrm>
            <a:off x="785364" y="2668611"/>
            <a:ext cx="5324477" cy="6983998"/>
            <a:chOff x="0" y="0"/>
            <a:chExt cx="5975843" cy="7838382"/>
          </a:xfrm>
        </p:grpSpPr>
        <p:sp>
          <p:nvSpPr>
            <p:cNvPr id="10" name="Freeform 10"/>
            <p:cNvSpPr/>
            <p:nvPr/>
          </p:nvSpPr>
          <p:spPr>
            <a:xfrm>
              <a:off x="72390" y="72390"/>
              <a:ext cx="5831064" cy="7693602"/>
            </a:xfrm>
            <a:custGeom>
              <a:avLst/>
              <a:gdLst/>
              <a:ahLst/>
              <a:cxnLst/>
              <a:rect l="l" t="t" r="r" b="b"/>
              <a:pathLst>
                <a:path w="5831064" h="7693602">
                  <a:moveTo>
                    <a:pt x="0" y="0"/>
                  </a:moveTo>
                  <a:lnTo>
                    <a:pt x="5831064" y="0"/>
                  </a:lnTo>
                  <a:lnTo>
                    <a:pt x="5831064" y="7693602"/>
                  </a:lnTo>
                  <a:lnTo>
                    <a:pt x="0" y="7693602"/>
                  </a:lnTo>
                  <a:lnTo>
                    <a:pt x="0" y="0"/>
                  </a:lnTo>
                  <a:close/>
                </a:path>
              </a:pathLst>
            </a:custGeom>
            <a:solidFill>
              <a:srgbClr val="FFFFFF"/>
            </a:solidFill>
          </p:spPr>
        </p:sp>
        <p:sp>
          <p:nvSpPr>
            <p:cNvPr id="11" name="Freeform 11"/>
            <p:cNvSpPr/>
            <p:nvPr/>
          </p:nvSpPr>
          <p:spPr>
            <a:xfrm>
              <a:off x="0" y="0"/>
              <a:ext cx="5975843" cy="7838382"/>
            </a:xfrm>
            <a:custGeom>
              <a:avLst/>
              <a:gdLst/>
              <a:ahLst/>
              <a:cxnLst/>
              <a:rect l="l" t="t" r="r" b="b"/>
              <a:pathLst>
                <a:path w="5975843" h="7838382">
                  <a:moveTo>
                    <a:pt x="5831063" y="7693602"/>
                  </a:moveTo>
                  <a:lnTo>
                    <a:pt x="5975843" y="7693602"/>
                  </a:lnTo>
                  <a:lnTo>
                    <a:pt x="5975843" y="7838382"/>
                  </a:lnTo>
                  <a:lnTo>
                    <a:pt x="5831063" y="7838382"/>
                  </a:lnTo>
                  <a:lnTo>
                    <a:pt x="5831063" y="7693602"/>
                  </a:lnTo>
                  <a:close/>
                  <a:moveTo>
                    <a:pt x="0" y="144780"/>
                  </a:moveTo>
                  <a:lnTo>
                    <a:pt x="144780" y="144780"/>
                  </a:lnTo>
                  <a:lnTo>
                    <a:pt x="144780" y="7693602"/>
                  </a:lnTo>
                  <a:lnTo>
                    <a:pt x="0" y="7693602"/>
                  </a:lnTo>
                  <a:lnTo>
                    <a:pt x="0" y="144780"/>
                  </a:lnTo>
                  <a:close/>
                  <a:moveTo>
                    <a:pt x="0" y="7693602"/>
                  </a:moveTo>
                  <a:lnTo>
                    <a:pt x="144780" y="7693602"/>
                  </a:lnTo>
                  <a:lnTo>
                    <a:pt x="144780" y="7838382"/>
                  </a:lnTo>
                  <a:lnTo>
                    <a:pt x="0" y="7838382"/>
                  </a:lnTo>
                  <a:lnTo>
                    <a:pt x="0" y="7693602"/>
                  </a:lnTo>
                  <a:close/>
                  <a:moveTo>
                    <a:pt x="5831063" y="144780"/>
                  </a:moveTo>
                  <a:lnTo>
                    <a:pt x="5975843" y="144780"/>
                  </a:lnTo>
                  <a:lnTo>
                    <a:pt x="5975843" y="7693602"/>
                  </a:lnTo>
                  <a:lnTo>
                    <a:pt x="5831063" y="7693602"/>
                  </a:lnTo>
                  <a:lnTo>
                    <a:pt x="5831063" y="144780"/>
                  </a:lnTo>
                  <a:close/>
                  <a:moveTo>
                    <a:pt x="144780" y="7693602"/>
                  </a:moveTo>
                  <a:lnTo>
                    <a:pt x="5831063" y="7693602"/>
                  </a:lnTo>
                  <a:lnTo>
                    <a:pt x="5831063" y="7838382"/>
                  </a:lnTo>
                  <a:lnTo>
                    <a:pt x="144780" y="7838382"/>
                  </a:lnTo>
                  <a:lnTo>
                    <a:pt x="144780" y="7693602"/>
                  </a:lnTo>
                  <a:close/>
                  <a:moveTo>
                    <a:pt x="5831063" y="0"/>
                  </a:moveTo>
                  <a:lnTo>
                    <a:pt x="5975843" y="0"/>
                  </a:lnTo>
                  <a:lnTo>
                    <a:pt x="5975843" y="144780"/>
                  </a:lnTo>
                  <a:lnTo>
                    <a:pt x="5831063" y="144780"/>
                  </a:lnTo>
                  <a:lnTo>
                    <a:pt x="5831063" y="0"/>
                  </a:lnTo>
                  <a:close/>
                  <a:moveTo>
                    <a:pt x="0" y="0"/>
                  </a:moveTo>
                  <a:lnTo>
                    <a:pt x="144780" y="0"/>
                  </a:lnTo>
                  <a:lnTo>
                    <a:pt x="144780" y="144780"/>
                  </a:lnTo>
                  <a:lnTo>
                    <a:pt x="0" y="144780"/>
                  </a:lnTo>
                  <a:lnTo>
                    <a:pt x="0" y="0"/>
                  </a:lnTo>
                  <a:close/>
                  <a:moveTo>
                    <a:pt x="144780" y="0"/>
                  </a:moveTo>
                  <a:lnTo>
                    <a:pt x="5831063" y="0"/>
                  </a:lnTo>
                  <a:lnTo>
                    <a:pt x="5831063" y="144780"/>
                  </a:lnTo>
                  <a:lnTo>
                    <a:pt x="144780" y="144780"/>
                  </a:lnTo>
                  <a:lnTo>
                    <a:pt x="144780" y="0"/>
                  </a:lnTo>
                  <a:close/>
                </a:path>
              </a:pathLst>
            </a:custGeom>
            <a:solidFill>
              <a:srgbClr val="3A4654"/>
            </a:solidFill>
          </p:spPr>
        </p:sp>
      </p:grpSp>
      <p:grpSp>
        <p:nvGrpSpPr>
          <p:cNvPr id="12" name="Group 12"/>
          <p:cNvGrpSpPr/>
          <p:nvPr/>
        </p:nvGrpSpPr>
        <p:grpSpPr>
          <a:xfrm>
            <a:off x="6325768" y="2668611"/>
            <a:ext cx="5324477" cy="6983998"/>
            <a:chOff x="0" y="0"/>
            <a:chExt cx="5975843" cy="7838382"/>
          </a:xfrm>
        </p:grpSpPr>
        <p:sp>
          <p:nvSpPr>
            <p:cNvPr id="13" name="Freeform 13"/>
            <p:cNvSpPr/>
            <p:nvPr/>
          </p:nvSpPr>
          <p:spPr>
            <a:xfrm>
              <a:off x="72390" y="72390"/>
              <a:ext cx="5831064" cy="7693602"/>
            </a:xfrm>
            <a:custGeom>
              <a:avLst/>
              <a:gdLst/>
              <a:ahLst/>
              <a:cxnLst/>
              <a:rect l="l" t="t" r="r" b="b"/>
              <a:pathLst>
                <a:path w="5831064" h="7693602">
                  <a:moveTo>
                    <a:pt x="0" y="0"/>
                  </a:moveTo>
                  <a:lnTo>
                    <a:pt x="5831064" y="0"/>
                  </a:lnTo>
                  <a:lnTo>
                    <a:pt x="5831064" y="7693602"/>
                  </a:lnTo>
                  <a:lnTo>
                    <a:pt x="0" y="7693602"/>
                  </a:lnTo>
                  <a:lnTo>
                    <a:pt x="0" y="0"/>
                  </a:lnTo>
                  <a:close/>
                </a:path>
              </a:pathLst>
            </a:custGeom>
            <a:solidFill>
              <a:srgbClr val="FFFFFF"/>
            </a:solidFill>
          </p:spPr>
        </p:sp>
        <p:sp>
          <p:nvSpPr>
            <p:cNvPr id="14" name="Freeform 14"/>
            <p:cNvSpPr/>
            <p:nvPr/>
          </p:nvSpPr>
          <p:spPr>
            <a:xfrm>
              <a:off x="0" y="0"/>
              <a:ext cx="5975843" cy="7838382"/>
            </a:xfrm>
            <a:custGeom>
              <a:avLst/>
              <a:gdLst/>
              <a:ahLst/>
              <a:cxnLst/>
              <a:rect l="l" t="t" r="r" b="b"/>
              <a:pathLst>
                <a:path w="5975843" h="7838382">
                  <a:moveTo>
                    <a:pt x="5831063" y="7693602"/>
                  </a:moveTo>
                  <a:lnTo>
                    <a:pt x="5975843" y="7693602"/>
                  </a:lnTo>
                  <a:lnTo>
                    <a:pt x="5975843" y="7838382"/>
                  </a:lnTo>
                  <a:lnTo>
                    <a:pt x="5831063" y="7838382"/>
                  </a:lnTo>
                  <a:lnTo>
                    <a:pt x="5831063" y="7693602"/>
                  </a:lnTo>
                  <a:close/>
                  <a:moveTo>
                    <a:pt x="0" y="144780"/>
                  </a:moveTo>
                  <a:lnTo>
                    <a:pt x="144780" y="144780"/>
                  </a:lnTo>
                  <a:lnTo>
                    <a:pt x="144780" y="7693602"/>
                  </a:lnTo>
                  <a:lnTo>
                    <a:pt x="0" y="7693602"/>
                  </a:lnTo>
                  <a:lnTo>
                    <a:pt x="0" y="144780"/>
                  </a:lnTo>
                  <a:close/>
                  <a:moveTo>
                    <a:pt x="0" y="7693602"/>
                  </a:moveTo>
                  <a:lnTo>
                    <a:pt x="144780" y="7693602"/>
                  </a:lnTo>
                  <a:lnTo>
                    <a:pt x="144780" y="7838382"/>
                  </a:lnTo>
                  <a:lnTo>
                    <a:pt x="0" y="7838382"/>
                  </a:lnTo>
                  <a:lnTo>
                    <a:pt x="0" y="7693602"/>
                  </a:lnTo>
                  <a:close/>
                  <a:moveTo>
                    <a:pt x="5831063" y="144780"/>
                  </a:moveTo>
                  <a:lnTo>
                    <a:pt x="5975843" y="144780"/>
                  </a:lnTo>
                  <a:lnTo>
                    <a:pt x="5975843" y="7693602"/>
                  </a:lnTo>
                  <a:lnTo>
                    <a:pt x="5831063" y="7693602"/>
                  </a:lnTo>
                  <a:lnTo>
                    <a:pt x="5831063" y="144780"/>
                  </a:lnTo>
                  <a:close/>
                  <a:moveTo>
                    <a:pt x="144780" y="7693602"/>
                  </a:moveTo>
                  <a:lnTo>
                    <a:pt x="5831063" y="7693602"/>
                  </a:lnTo>
                  <a:lnTo>
                    <a:pt x="5831063" y="7838382"/>
                  </a:lnTo>
                  <a:lnTo>
                    <a:pt x="144780" y="7838382"/>
                  </a:lnTo>
                  <a:lnTo>
                    <a:pt x="144780" y="7693602"/>
                  </a:lnTo>
                  <a:close/>
                  <a:moveTo>
                    <a:pt x="5831063" y="0"/>
                  </a:moveTo>
                  <a:lnTo>
                    <a:pt x="5975843" y="0"/>
                  </a:lnTo>
                  <a:lnTo>
                    <a:pt x="5975843" y="144780"/>
                  </a:lnTo>
                  <a:lnTo>
                    <a:pt x="5831063" y="144780"/>
                  </a:lnTo>
                  <a:lnTo>
                    <a:pt x="5831063" y="0"/>
                  </a:lnTo>
                  <a:close/>
                  <a:moveTo>
                    <a:pt x="0" y="0"/>
                  </a:moveTo>
                  <a:lnTo>
                    <a:pt x="144780" y="0"/>
                  </a:lnTo>
                  <a:lnTo>
                    <a:pt x="144780" y="144780"/>
                  </a:lnTo>
                  <a:lnTo>
                    <a:pt x="0" y="144780"/>
                  </a:lnTo>
                  <a:lnTo>
                    <a:pt x="0" y="0"/>
                  </a:lnTo>
                  <a:close/>
                  <a:moveTo>
                    <a:pt x="144780" y="0"/>
                  </a:moveTo>
                  <a:lnTo>
                    <a:pt x="5831063" y="0"/>
                  </a:lnTo>
                  <a:lnTo>
                    <a:pt x="5831063" y="144780"/>
                  </a:lnTo>
                  <a:lnTo>
                    <a:pt x="144780" y="144780"/>
                  </a:lnTo>
                  <a:lnTo>
                    <a:pt x="144780" y="0"/>
                  </a:lnTo>
                  <a:close/>
                </a:path>
              </a:pathLst>
            </a:custGeom>
            <a:solidFill>
              <a:srgbClr val="3A4654"/>
            </a:solidFill>
          </p:spPr>
        </p:sp>
      </p:grpSp>
      <p:sp>
        <p:nvSpPr>
          <p:cNvPr id="15" name="TextBox 15"/>
          <p:cNvSpPr txBox="1"/>
          <p:nvPr/>
        </p:nvSpPr>
        <p:spPr>
          <a:xfrm>
            <a:off x="1028700" y="2958139"/>
            <a:ext cx="4740288" cy="6496685"/>
          </a:xfrm>
          <a:prstGeom prst="rect">
            <a:avLst/>
          </a:prstGeom>
        </p:spPr>
        <p:txBody>
          <a:bodyPr lIns="0" tIns="0" rIns="0" bIns="0" rtlCol="0" anchor="t">
            <a:spAutoFit/>
          </a:bodyPr>
          <a:lstStyle/>
          <a:p>
            <a:pPr algn="ctr">
              <a:lnSpc>
                <a:spcPts val="5740"/>
              </a:lnSpc>
              <a:spcBef>
                <a:spcPct val="0"/>
              </a:spcBef>
            </a:pPr>
            <a:r>
              <a:rPr lang="en-US" sz="4100" u="sng">
                <a:solidFill>
                  <a:srgbClr val="2A7DE1"/>
                </a:solidFill>
                <a:latin typeface="Asap SemiBold Bold"/>
              </a:rPr>
              <a:t>Nhóm 1,3:</a:t>
            </a:r>
            <a:r>
              <a:rPr lang="en-US" sz="4100">
                <a:solidFill>
                  <a:srgbClr val="2A7DE1"/>
                </a:solidFill>
                <a:latin typeface="Asap SemiBold"/>
              </a:rPr>
              <a:t> </a:t>
            </a:r>
          </a:p>
          <a:p>
            <a:pPr algn="just">
              <a:lnSpc>
                <a:spcPts val="5740"/>
              </a:lnSpc>
              <a:spcBef>
                <a:spcPct val="0"/>
              </a:spcBef>
            </a:pPr>
            <a:r>
              <a:rPr lang="en-US" sz="4100">
                <a:solidFill>
                  <a:srgbClr val="000000"/>
                </a:solidFill>
                <a:latin typeface="Asap SemiBold"/>
              </a:rPr>
              <a:t>Tìm hiểu tác động của việc khai thác đá vôi tới môi trường và đề xuất cách sử dụng nguyên liệu đó hiệu quả, đảm bảo phát triển bền vững.</a:t>
            </a:r>
          </a:p>
        </p:txBody>
      </p:sp>
      <p:sp>
        <p:nvSpPr>
          <p:cNvPr id="16" name="TextBox 16"/>
          <p:cNvSpPr txBox="1"/>
          <p:nvPr/>
        </p:nvSpPr>
        <p:spPr>
          <a:xfrm>
            <a:off x="6541006" y="2939089"/>
            <a:ext cx="4851651" cy="6496685"/>
          </a:xfrm>
          <a:prstGeom prst="rect">
            <a:avLst/>
          </a:prstGeom>
        </p:spPr>
        <p:txBody>
          <a:bodyPr lIns="0" tIns="0" rIns="0" bIns="0" rtlCol="0" anchor="t">
            <a:spAutoFit/>
          </a:bodyPr>
          <a:lstStyle/>
          <a:p>
            <a:pPr algn="ctr">
              <a:lnSpc>
                <a:spcPts val="5739"/>
              </a:lnSpc>
              <a:spcBef>
                <a:spcPct val="0"/>
              </a:spcBef>
            </a:pPr>
            <a:r>
              <a:rPr lang="en-US" sz="4099" u="sng">
                <a:solidFill>
                  <a:srgbClr val="2A7DE1"/>
                </a:solidFill>
                <a:latin typeface="Asap SemiBold Bold"/>
              </a:rPr>
              <a:t>Nhóm 2,5:</a:t>
            </a:r>
          </a:p>
          <a:p>
            <a:pPr algn="just">
              <a:lnSpc>
                <a:spcPts val="5739"/>
              </a:lnSpc>
              <a:spcBef>
                <a:spcPct val="0"/>
              </a:spcBef>
            </a:pPr>
            <a:r>
              <a:rPr lang="en-US" sz="4099">
                <a:solidFill>
                  <a:srgbClr val="000000"/>
                </a:solidFill>
                <a:latin typeface="Asap SemiBold"/>
              </a:rPr>
              <a:t>Tìm hiểu tác động của việc khai thác quặng sắt tới môi trường và đề xuất cách sử dụng nguyên liệu đó hiệu quả, đảm bảo phát triển bền vững.</a:t>
            </a:r>
          </a:p>
        </p:txBody>
      </p:sp>
      <p:sp>
        <p:nvSpPr>
          <p:cNvPr id="17" name="TextBox 17"/>
          <p:cNvSpPr txBox="1"/>
          <p:nvPr/>
        </p:nvSpPr>
        <p:spPr>
          <a:xfrm>
            <a:off x="12186232" y="2958139"/>
            <a:ext cx="4821659" cy="6496685"/>
          </a:xfrm>
          <a:prstGeom prst="rect">
            <a:avLst/>
          </a:prstGeom>
        </p:spPr>
        <p:txBody>
          <a:bodyPr lIns="0" tIns="0" rIns="0" bIns="0" rtlCol="0" anchor="t">
            <a:spAutoFit/>
          </a:bodyPr>
          <a:lstStyle/>
          <a:p>
            <a:pPr algn="ctr">
              <a:lnSpc>
                <a:spcPts val="5739"/>
              </a:lnSpc>
              <a:spcBef>
                <a:spcPct val="0"/>
              </a:spcBef>
            </a:pPr>
            <a:r>
              <a:rPr lang="en-US" sz="4099" u="sng">
                <a:solidFill>
                  <a:srgbClr val="2A7DE1"/>
                </a:solidFill>
                <a:latin typeface="Asap SemiBold Bold"/>
              </a:rPr>
              <a:t>Nhóm 4,6: </a:t>
            </a:r>
          </a:p>
          <a:p>
            <a:pPr algn="just">
              <a:lnSpc>
                <a:spcPts val="5739"/>
              </a:lnSpc>
              <a:spcBef>
                <a:spcPct val="0"/>
              </a:spcBef>
            </a:pPr>
            <a:r>
              <a:rPr lang="en-US" sz="4099">
                <a:solidFill>
                  <a:srgbClr val="000000"/>
                </a:solidFill>
                <a:latin typeface="Asap SemiBold"/>
              </a:rPr>
              <a:t>Tìm hiểu tác động của việc khai thác quặng nhôm tới môi trường và đề xuất cách sử dụng nguyên liệu đó hiệu quả, đảm bảo phát triển bền vững.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1920" y="-3337574"/>
            <a:ext cx="16962147" cy="169621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3C5">
                <a:alpha val="49804"/>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3927">
            <a:off x="9886570" y="786380"/>
            <a:ext cx="9088809" cy="9088809"/>
          </a:xfrm>
          <a:prstGeom prst="rect">
            <a:avLst/>
          </a:prstGeom>
        </p:spPr>
      </p:pic>
      <p:sp>
        <p:nvSpPr>
          <p:cNvPr id="5" name="TextBox 5"/>
          <p:cNvSpPr txBox="1"/>
          <p:nvPr/>
        </p:nvSpPr>
        <p:spPr>
          <a:xfrm>
            <a:off x="668798" y="7264330"/>
            <a:ext cx="10569524" cy="1296670"/>
          </a:xfrm>
          <a:prstGeom prst="rect">
            <a:avLst/>
          </a:prstGeom>
        </p:spPr>
        <p:txBody>
          <a:bodyPr lIns="0" tIns="0" rIns="0" bIns="0" rtlCol="0" anchor="t">
            <a:spAutoFit/>
          </a:bodyPr>
          <a:lstStyle/>
          <a:p>
            <a:pPr>
              <a:lnSpc>
                <a:spcPts val="9799"/>
              </a:lnSpc>
            </a:pPr>
            <a:r>
              <a:rPr lang="en-US" sz="9799" spc="264">
                <a:solidFill>
                  <a:srgbClr val="FE502D"/>
                </a:solidFill>
                <a:latin typeface="Coiny"/>
              </a:rPr>
              <a:t>THUYẾT TRÌNH</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028700"/>
            <a:ext cx="630943" cy="828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10194" cy="10287000"/>
          </a:xfrm>
          <a:prstGeom prst="rect">
            <a:avLst/>
          </a:prstGeom>
        </p:spPr>
      </p:pic>
      <p:grpSp>
        <p:nvGrpSpPr>
          <p:cNvPr id="3" name="Group 3"/>
          <p:cNvGrpSpPr/>
          <p:nvPr/>
        </p:nvGrpSpPr>
        <p:grpSpPr>
          <a:xfrm>
            <a:off x="4753897" y="-3756485"/>
            <a:ext cx="9577530" cy="5012789"/>
            <a:chOff x="0" y="0"/>
            <a:chExt cx="12770040" cy="6683718"/>
          </a:xfrm>
        </p:grpSpPr>
        <p:pic>
          <p:nvPicPr>
            <p:cNvPr id="4" name="Picture 4"/>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84954">
              <a:off x="215935" y="1137470"/>
              <a:ext cx="9146236" cy="5138522"/>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84954">
              <a:off x="3407869" y="407727"/>
              <a:ext cx="9146236" cy="5138522"/>
            </a:xfrm>
            <a:prstGeom prst="rect">
              <a:avLst/>
            </a:prstGeom>
          </p:spPr>
        </p:pic>
      </p:grpSp>
      <p:grpSp>
        <p:nvGrpSpPr>
          <p:cNvPr id="6" name="Group 6"/>
          <p:cNvGrpSpPr/>
          <p:nvPr/>
        </p:nvGrpSpPr>
        <p:grpSpPr>
          <a:xfrm>
            <a:off x="-1751562" y="7850633"/>
            <a:ext cx="20472841" cy="7858749"/>
            <a:chOff x="0" y="0"/>
            <a:chExt cx="27297121" cy="10478332"/>
          </a:xfrm>
        </p:grpSpPr>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1720175"/>
              <a:ext cx="9146236" cy="5138522"/>
            </a:xfrm>
            <a:prstGeom prst="rect">
              <a:avLst/>
            </a:prstGeom>
          </p:spPr>
        </p:pic>
        <p:pic>
          <p:nvPicPr>
            <p:cNvPr id="8" name="Picture 8"/>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11279754" y="2120594"/>
              <a:ext cx="9146236" cy="5138522"/>
            </a:xfrm>
            <a:prstGeom prst="rect">
              <a:avLst/>
            </a:prstGeom>
          </p:spPr>
        </p:pic>
        <p:pic>
          <p:nvPicPr>
            <p:cNvPr id="9" name="Picture 9"/>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72325" flipH="1">
              <a:off x="18116156" y="2669905"/>
              <a:ext cx="9146236" cy="5138522"/>
            </a:xfrm>
            <a:prstGeom prst="rect">
              <a:avLst/>
            </a:prstGeom>
          </p:spPr>
        </p:pic>
      </p:grpSp>
      <p:grpSp>
        <p:nvGrpSpPr>
          <p:cNvPr id="10" name="Group 10"/>
          <p:cNvGrpSpPr/>
          <p:nvPr/>
        </p:nvGrpSpPr>
        <p:grpSpPr>
          <a:xfrm>
            <a:off x="-2349174" y="7931509"/>
            <a:ext cx="22928419" cy="5284094"/>
            <a:chOff x="0" y="0"/>
            <a:chExt cx="30571226" cy="7045459"/>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530">
              <a:off x="242011" y="470636"/>
              <a:ext cx="7338650" cy="412298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06247">
              <a:off x="15935879" y="2222024"/>
              <a:ext cx="7338650" cy="412298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530">
              <a:off x="5990470" y="2451836"/>
              <a:ext cx="7338650" cy="412298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4840">
              <a:off x="10113737" y="2239691"/>
              <a:ext cx="7338650" cy="4122987"/>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3953" flipH="1">
              <a:off x="22975200" y="504172"/>
              <a:ext cx="7338650" cy="4122987"/>
            </a:xfrm>
            <a:prstGeom prst="rect">
              <a:avLst/>
            </a:prstGeom>
          </p:spPr>
        </p:pic>
      </p:grpSp>
      <p:grpSp>
        <p:nvGrpSpPr>
          <p:cNvPr id="16" name="Group 16"/>
          <p:cNvGrpSpPr/>
          <p:nvPr/>
        </p:nvGrpSpPr>
        <p:grpSpPr>
          <a:xfrm>
            <a:off x="12383304" y="-2906599"/>
            <a:ext cx="11597498" cy="5780837"/>
            <a:chOff x="0" y="0"/>
            <a:chExt cx="15463331" cy="7707782"/>
          </a:xfrm>
        </p:grpSpPr>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69261"/>
              <a:ext cx="9146236" cy="513852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17095" y="0"/>
              <a:ext cx="9146236" cy="5138522"/>
            </a:xfrm>
            <a:prstGeom prst="rect">
              <a:avLst/>
            </a:prstGeom>
          </p:spPr>
        </p:pic>
      </p:grpSp>
      <p:pic>
        <p:nvPicPr>
          <p:cNvPr id="19" name="Picture 19"/>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97766" flipH="1">
            <a:off x="-3429838" y="-3028751"/>
            <a:ext cx="6859677" cy="3853891"/>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482">
            <a:off x="17254401" y="7514453"/>
            <a:ext cx="708956" cy="114347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8779">
            <a:off x="7870175" y="9413503"/>
            <a:ext cx="550162" cy="887358"/>
          </a:xfrm>
          <a:prstGeom prst="rect">
            <a:avLst/>
          </a:prstGeom>
        </p:spPr>
      </p:pic>
      <p:grpSp>
        <p:nvGrpSpPr>
          <p:cNvPr id="22" name="Group 22"/>
          <p:cNvGrpSpPr/>
          <p:nvPr/>
        </p:nvGrpSpPr>
        <p:grpSpPr>
          <a:xfrm rot="679187">
            <a:off x="11292989" y="-150711"/>
            <a:ext cx="899791" cy="867049"/>
            <a:chOff x="0" y="0"/>
            <a:chExt cx="1199722" cy="1156065"/>
          </a:xfrm>
        </p:grpSpPr>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402">
              <a:off x="766909" y="3874"/>
              <a:ext cx="426506" cy="687913"/>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666">
              <a:off x="10323" y="28399"/>
              <a:ext cx="695222" cy="1121325"/>
            </a:xfrm>
            <a:prstGeom prst="rect">
              <a:avLst/>
            </a:prstGeom>
          </p:spPr>
        </p:pic>
      </p:grpSp>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1975">
            <a:off x="3960506" y="9440415"/>
            <a:ext cx="810362" cy="770581"/>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75619">
            <a:off x="15688028" y="9229406"/>
            <a:ext cx="727791" cy="692063"/>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22585">
            <a:off x="834100" y="8390692"/>
            <a:ext cx="894672" cy="793818"/>
          </a:xfrm>
          <a:prstGeom prst="rect">
            <a:avLst/>
          </a:prstGeom>
        </p:spPr>
      </p:pic>
      <p:pic>
        <p:nvPicPr>
          <p:cNvPr id="28"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6150">
            <a:off x="12422767" y="9442941"/>
            <a:ext cx="673347" cy="597443"/>
          </a:xfrm>
          <a:prstGeom prst="rect">
            <a:avLst/>
          </a:prstGeom>
        </p:spPr>
      </p:pic>
      <p:sp>
        <p:nvSpPr>
          <p:cNvPr id="29" name="TextBox 29"/>
          <p:cNvSpPr txBox="1"/>
          <p:nvPr/>
        </p:nvSpPr>
        <p:spPr>
          <a:xfrm>
            <a:off x="22194" y="-123825"/>
            <a:ext cx="18243612" cy="2351405"/>
          </a:xfrm>
          <a:prstGeom prst="rect">
            <a:avLst/>
          </a:prstGeom>
        </p:spPr>
        <p:txBody>
          <a:bodyPr lIns="0" tIns="0" rIns="0" bIns="0" rtlCol="0" anchor="t">
            <a:spAutoFit/>
          </a:bodyPr>
          <a:lstStyle/>
          <a:p>
            <a:pPr algn="ctr">
              <a:lnSpc>
                <a:spcPts val="9520"/>
              </a:lnSpc>
            </a:pPr>
            <a:r>
              <a:rPr lang="en-US" sz="6800" dirty="0" err="1">
                <a:solidFill>
                  <a:srgbClr val="EB4634"/>
                </a:solidFill>
                <a:latin typeface="Muli Black"/>
              </a:rPr>
              <a:t>Cách</a:t>
            </a:r>
            <a:r>
              <a:rPr lang="en-US" sz="6800" dirty="0">
                <a:solidFill>
                  <a:srgbClr val="EB4634"/>
                </a:solidFill>
                <a:latin typeface="Muli Black"/>
              </a:rPr>
              <a:t> </a:t>
            </a:r>
            <a:r>
              <a:rPr lang="en-US" sz="6800" dirty="0" err="1">
                <a:solidFill>
                  <a:srgbClr val="EB4634"/>
                </a:solidFill>
                <a:latin typeface="Muli Black"/>
              </a:rPr>
              <a:t>sử</a:t>
            </a:r>
            <a:r>
              <a:rPr lang="en-US" sz="6800" dirty="0">
                <a:solidFill>
                  <a:srgbClr val="EB4634"/>
                </a:solidFill>
                <a:latin typeface="Muli Black"/>
              </a:rPr>
              <a:t> </a:t>
            </a:r>
            <a:r>
              <a:rPr lang="en-US" sz="6800" dirty="0" err="1">
                <a:solidFill>
                  <a:srgbClr val="EB4634"/>
                </a:solidFill>
                <a:latin typeface="Muli Black"/>
              </a:rPr>
              <a:t>dụng</a:t>
            </a:r>
            <a:r>
              <a:rPr lang="en-US" sz="6800" dirty="0">
                <a:solidFill>
                  <a:srgbClr val="EB4634"/>
                </a:solidFill>
                <a:latin typeface="Muli Black"/>
              </a:rPr>
              <a:t> </a:t>
            </a:r>
            <a:r>
              <a:rPr lang="en-US" sz="6800" dirty="0" err="1">
                <a:solidFill>
                  <a:srgbClr val="EB4634"/>
                </a:solidFill>
                <a:latin typeface="Muli Black"/>
              </a:rPr>
              <a:t>nguyên</a:t>
            </a:r>
            <a:r>
              <a:rPr lang="en-US" sz="6800" dirty="0">
                <a:solidFill>
                  <a:srgbClr val="EB4634"/>
                </a:solidFill>
                <a:latin typeface="Muli Black"/>
              </a:rPr>
              <a:t> </a:t>
            </a:r>
            <a:r>
              <a:rPr lang="en-US" sz="6800" dirty="0" err="1">
                <a:solidFill>
                  <a:srgbClr val="EB4634"/>
                </a:solidFill>
                <a:latin typeface="Muli Black"/>
              </a:rPr>
              <a:t>liệu</a:t>
            </a:r>
            <a:r>
              <a:rPr lang="en-US" sz="6800" dirty="0">
                <a:solidFill>
                  <a:srgbClr val="EB4634"/>
                </a:solidFill>
                <a:latin typeface="Muli Black"/>
              </a:rPr>
              <a:t> </a:t>
            </a:r>
            <a:r>
              <a:rPr lang="en-US" sz="6800" dirty="0" err="1">
                <a:solidFill>
                  <a:srgbClr val="EB4634"/>
                </a:solidFill>
                <a:latin typeface="Muli Black"/>
              </a:rPr>
              <a:t>hiệu</a:t>
            </a:r>
            <a:r>
              <a:rPr lang="en-US" sz="6800" dirty="0">
                <a:solidFill>
                  <a:srgbClr val="EB4634"/>
                </a:solidFill>
                <a:latin typeface="Muli Black"/>
              </a:rPr>
              <a:t> </a:t>
            </a:r>
            <a:r>
              <a:rPr lang="en-US" sz="6800" dirty="0" err="1">
                <a:solidFill>
                  <a:srgbClr val="EB4634"/>
                </a:solidFill>
                <a:latin typeface="Muli Black"/>
              </a:rPr>
              <a:t>quả</a:t>
            </a:r>
            <a:r>
              <a:rPr lang="en-US" sz="6800" dirty="0">
                <a:solidFill>
                  <a:srgbClr val="EB4634"/>
                </a:solidFill>
                <a:latin typeface="Muli Black"/>
              </a:rPr>
              <a:t> </a:t>
            </a:r>
            <a:r>
              <a:rPr lang="en-US" sz="6800" dirty="0" err="1">
                <a:solidFill>
                  <a:srgbClr val="EB4634"/>
                </a:solidFill>
                <a:latin typeface="Muli Black"/>
              </a:rPr>
              <a:t>và</a:t>
            </a:r>
            <a:r>
              <a:rPr lang="en-US" sz="6800" dirty="0">
                <a:solidFill>
                  <a:srgbClr val="EB4634"/>
                </a:solidFill>
                <a:latin typeface="Muli Black"/>
              </a:rPr>
              <a:t> </a:t>
            </a:r>
            <a:r>
              <a:rPr lang="en-US" sz="6800" dirty="0" err="1">
                <a:solidFill>
                  <a:srgbClr val="EB4634"/>
                </a:solidFill>
                <a:latin typeface="Muli Black"/>
              </a:rPr>
              <a:t>đảm</a:t>
            </a:r>
            <a:r>
              <a:rPr lang="en-US" sz="6800" dirty="0">
                <a:solidFill>
                  <a:srgbClr val="EB4634"/>
                </a:solidFill>
                <a:latin typeface="Muli Black"/>
              </a:rPr>
              <a:t> </a:t>
            </a:r>
            <a:r>
              <a:rPr lang="en-US" sz="6800" dirty="0" err="1">
                <a:solidFill>
                  <a:srgbClr val="EB4634"/>
                </a:solidFill>
                <a:latin typeface="Muli Black"/>
              </a:rPr>
              <a:t>bảo</a:t>
            </a:r>
            <a:r>
              <a:rPr lang="en-US" sz="6800" dirty="0">
                <a:solidFill>
                  <a:srgbClr val="EB4634"/>
                </a:solidFill>
                <a:latin typeface="Muli Black"/>
              </a:rPr>
              <a:t> </a:t>
            </a:r>
            <a:r>
              <a:rPr lang="en-US" sz="6800" dirty="0" err="1">
                <a:solidFill>
                  <a:srgbClr val="EB4634"/>
                </a:solidFill>
                <a:latin typeface="Muli Black"/>
              </a:rPr>
              <a:t>phát</a:t>
            </a:r>
            <a:r>
              <a:rPr lang="en-US" sz="6800" dirty="0">
                <a:solidFill>
                  <a:srgbClr val="EB4634"/>
                </a:solidFill>
                <a:latin typeface="Muli Black"/>
              </a:rPr>
              <a:t> </a:t>
            </a:r>
            <a:r>
              <a:rPr lang="en-US" sz="6800" dirty="0" err="1">
                <a:solidFill>
                  <a:srgbClr val="EB4634"/>
                </a:solidFill>
                <a:latin typeface="Muli Black"/>
              </a:rPr>
              <a:t>triển</a:t>
            </a:r>
            <a:r>
              <a:rPr lang="en-US" sz="6800" dirty="0">
                <a:solidFill>
                  <a:srgbClr val="EB4634"/>
                </a:solidFill>
                <a:latin typeface="Muli Black"/>
              </a:rPr>
              <a:t> </a:t>
            </a:r>
            <a:r>
              <a:rPr lang="en-US" sz="6800" dirty="0" err="1">
                <a:solidFill>
                  <a:srgbClr val="EB4634"/>
                </a:solidFill>
                <a:latin typeface="Muli Black"/>
              </a:rPr>
              <a:t>bền</a:t>
            </a:r>
            <a:r>
              <a:rPr lang="en-US" sz="6800" dirty="0">
                <a:solidFill>
                  <a:srgbClr val="EB4634"/>
                </a:solidFill>
                <a:latin typeface="Muli Black"/>
              </a:rPr>
              <a:t> </a:t>
            </a:r>
            <a:r>
              <a:rPr lang="en-US" sz="6800" dirty="0" err="1">
                <a:solidFill>
                  <a:srgbClr val="EB4634"/>
                </a:solidFill>
                <a:latin typeface="Muli Black"/>
              </a:rPr>
              <a:t>vững</a:t>
            </a:r>
            <a:endParaRPr lang="en-US" sz="6800" dirty="0">
              <a:solidFill>
                <a:srgbClr val="EB4634"/>
              </a:solidFill>
              <a:latin typeface="Muli Black"/>
            </a:endParaRPr>
          </a:p>
        </p:txBody>
      </p:sp>
      <p:sp>
        <p:nvSpPr>
          <p:cNvPr id="30" name="TextBox 30"/>
          <p:cNvSpPr txBox="1"/>
          <p:nvPr/>
        </p:nvSpPr>
        <p:spPr>
          <a:xfrm>
            <a:off x="1207217" y="2502653"/>
            <a:ext cx="15945714" cy="7465695"/>
          </a:xfrm>
          <a:prstGeom prst="rect">
            <a:avLst/>
          </a:prstGeom>
        </p:spPr>
        <p:txBody>
          <a:bodyPr lIns="0" tIns="0" rIns="0" bIns="0" rtlCol="0" anchor="t">
            <a:spAutoFit/>
          </a:bodyPr>
          <a:lstStyle/>
          <a:p>
            <a:pPr algn="just">
              <a:lnSpc>
                <a:spcPts val="7440"/>
              </a:lnSpc>
            </a:pPr>
            <a:r>
              <a:rPr lang="en-US" sz="4000" dirty="0">
                <a:solidFill>
                  <a:srgbClr val="322F5D"/>
                </a:solidFill>
                <a:latin typeface="Noto Sans Bold"/>
              </a:rPr>
              <a:t>- </a:t>
            </a:r>
            <a:r>
              <a:rPr lang="en-US" sz="4000" dirty="0" err="1">
                <a:solidFill>
                  <a:srgbClr val="322F5D"/>
                </a:solidFill>
                <a:latin typeface="Noto Sans Bold"/>
              </a:rPr>
              <a:t>Sử</a:t>
            </a:r>
            <a:r>
              <a:rPr lang="en-US" sz="4000" dirty="0">
                <a:solidFill>
                  <a:srgbClr val="322F5D"/>
                </a:solidFill>
                <a:latin typeface="Noto Sans Bold"/>
              </a:rPr>
              <a:t> </a:t>
            </a:r>
            <a:r>
              <a:rPr lang="en-US" sz="4000" dirty="0" err="1">
                <a:solidFill>
                  <a:srgbClr val="322F5D"/>
                </a:solidFill>
                <a:latin typeface="Noto Sans Bold"/>
              </a:rPr>
              <a:t>dụng</a:t>
            </a:r>
            <a:r>
              <a:rPr lang="en-US" sz="4000" dirty="0">
                <a:solidFill>
                  <a:srgbClr val="322F5D"/>
                </a:solidFill>
                <a:latin typeface="Noto Sans Bold"/>
              </a:rPr>
              <a:t> </a:t>
            </a:r>
            <a:r>
              <a:rPr lang="en-US" sz="4000" dirty="0" err="1">
                <a:solidFill>
                  <a:srgbClr val="322F5D"/>
                </a:solidFill>
                <a:latin typeface="Noto Sans Bold"/>
              </a:rPr>
              <a:t>tối</a:t>
            </a:r>
            <a:r>
              <a:rPr lang="en-US" sz="4000" dirty="0">
                <a:solidFill>
                  <a:srgbClr val="322F5D"/>
                </a:solidFill>
                <a:latin typeface="Noto Sans Bold"/>
              </a:rPr>
              <a:t> </a:t>
            </a:r>
            <a:r>
              <a:rPr lang="en-US" sz="4000" dirty="0" err="1">
                <a:solidFill>
                  <a:srgbClr val="322F5D"/>
                </a:solidFill>
                <a:latin typeface="Noto Sans Bold"/>
              </a:rPr>
              <a:t>đa</a:t>
            </a:r>
            <a:r>
              <a:rPr lang="en-US" sz="4000" dirty="0">
                <a:solidFill>
                  <a:srgbClr val="322F5D"/>
                </a:solidFill>
                <a:latin typeface="Noto Sans Bold"/>
              </a:rPr>
              <a:t> </a:t>
            </a:r>
            <a:r>
              <a:rPr lang="en-US" sz="4000" dirty="0" err="1">
                <a:solidFill>
                  <a:srgbClr val="322F5D"/>
                </a:solidFill>
                <a:latin typeface="Noto Sans Bold"/>
              </a:rPr>
              <a:t>chất</a:t>
            </a:r>
            <a:r>
              <a:rPr lang="en-US" sz="4000" dirty="0">
                <a:solidFill>
                  <a:srgbClr val="322F5D"/>
                </a:solidFill>
                <a:latin typeface="Noto Sans Bold"/>
              </a:rPr>
              <a:t> </a:t>
            </a:r>
            <a:r>
              <a:rPr lang="en-US" sz="4000" dirty="0" err="1">
                <a:solidFill>
                  <a:srgbClr val="322F5D"/>
                </a:solidFill>
                <a:latin typeface="Noto Sans Bold"/>
              </a:rPr>
              <a:t>thải</a:t>
            </a:r>
            <a:r>
              <a:rPr lang="en-US" sz="4000" dirty="0">
                <a:solidFill>
                  <a:srgbClr val="322F5D"/>
                </a:solidFill>
                <a:latin typeface="Noto Sans Bold"/>
              </a:rPr>
              <a:t> </a:t>
            </a:r>
            <a:r>
              <a:rPr lang="en-US" sz="4000" dirty="0" err="1">
                <a:solidFill>
                  <a:srgbClr val="322F5D"/>
                </a:solidFill>
                <a:latin typeface="Noto Sans Bold"/>
              </a:rPr>
              <a:t>công</a:t>
            </a:r>
            <a:r>
              <a:rPr lang="en-US" sz="4000" dirty="0">
                <a:solidFill>
                  <a:srgbClr val="322F5D"/>
                </a:solidFill>
                <a:latin typeface="Noto Sans Bold"/>
              </a:rPr>
              <a:t> </a:t>
            </a:r>
            <a:r>
              <a:rPr lang="en-US" sz="4000" dirty="0" err="1">
                <a:solidFill>
                  <a:srgbClr val="322F5D"/>
                </a:solidFill>
                <a:latin typeface="Noto Sans Bold"/>
              </a:rPr>
              <a:t>nghiệp</a:t>
            </a:r>
            <a:r>
              <a:rPr lang="en-US" sz="4000" dirty="0">
                <a:solidFill>
                  <a:srgbClr val="322F5D"/>
                </a:solidFill>
                <a:latin typeface="Noto Sans Bold"/>
              </a:rPr>
              <a:t>, </a:t>
            </a:r>
            <a:r>
              <a:rPr lang="en-US" sz="4000" dirty="0" err="1">
                <a:solidFill>
                  <a:srgbClr val="322F5D"/>
                </a:solidFill>
                <a:latin typeface="Noto Sans Bold"/>
              </a:rPr>
              <a:t>chất</a:t>
            </a:r>
            <a:r>
              <a:rPr lang="en-US" sz="4000" dirty="0">
                <a:solidFill>
                  <a:srgbClr val="322F5D"/>
                </a:solidFill>
                <a:latin typeface="Noto Sans Bold"/>
              </a:rPr>
              <a:t> </a:t>
            </a:r>
            <a:r>
              <a:rPr lang="en-US" sz="4000" dirty="0" err="1">
                <a:solidFill>
                  <a:srgbClr val="322F5D"/>
                </a:solidFill>
                <a:latin typeface="Noto Sans Bold"/>
              </a:rPr>
              <a:t>thải</a:t>
            </a:r>
            <a:r>
              <a:rPr lang="en-US" sz="4000" dirty="0">
                <a:solidFill>
                  <a:srgbClr val="322F5D"/>
                </a:solidFill>
                <a:latin typeface="Noto Sans Bold"/>
              </a:rPr>
              <a:t> </a:t>
            </a:r>
            <a:r>
              <a:rPr lang="en-US" sz="4000" dirty="0" err="1">
                <a:solidFill>
                  <a:srgbClr val="322F5D"/>
                </a:solidFill>
                <a:latin typeface="Noto Sans Bold"/>
              </a:rPr>
              <a:t>dân</a:t>
            </a:r>
            <a:r>
              <a:rPr lang="en-US" sz="4000" dirty="0">
                <a:solidFill>
                  <a:srgbClr val="322F5D"/>
                </a:solidFill>
                <a:latin typeface="Noto Sans Bold"/>
              </a:rPr>
              <a:t> </a:t>
            </a:r>
            <a:r>
              <a:rPr lang="en-US" sz="4000" dirty="0" err="1">
                <a:solidFill>
                  <a:srgbClr val="322F5D"/>
                </a:solidFill>
                <a:latin typeface="Noto Sans Bold"/>
              </a:rPr>
              <a:t>dụng</a:t>
            </a:r>
            <a:r>
              <a:rPr lang="en-US" sz="4000" dirty="0">
                <a:solidFill>
                  <a:srgbClr val="322F5D"/>
                </a:solidFill>
                <a:latin typeface="Noto Sans Bold"/>
              </a:rPr>
              <a:t> </a:t>
            </a:r>
            <a:r>
              <a:rPr lang="en-US" sz="4000" dirty="0" err="1">
                <a:solidFill>
                  <a:srgbClr val="322F5D"/>
                </a:solidFill>
                <a:latin typeface="Noto Sans Bold"/>
              </a:rPr>
              <a:t>làm</a:t>
            </a:r>
            <a:r>
              <a:rPr lang="en-US" sz="4000" dirty="0">
                <a:solidFill>
                  <a:srgbClr val="322F5D"/>
                </a:solidFill>
                <a:latin typeface="Noto Sans Bold"/>
              </a:rPr>
              <a:t> </a:t>
            </a:r>
            <a:r>
              <a:rPr lang="en-US" sz="4000" dirty="0" err="1">
                <a:solidFill>
                  <a:srgbClr val="322F5D"/>
                </a:solidFill>
                <a:latin typeface="Noto Sans Bold"/>
              </a:rPr>
              <a:t>nguyên</a:t>
            </a:r>
            <a:r>
              <a:rPr lang="en-US" sz="4000" dirty="0">
                <a:solidFill>
                  <a:srgbClr val="322F5D"/>
                </a:solidFill>
                <a:latin typeface="Noto Sans Bold"/>
              </a:rPr>
              <a:t> </a:t>
            </a:r>
            <a:r>
              <a:rPr lang="en-US" sz="4000" dirty="0" err="1">
                <a:solidFill>
                  <a:srgbClr val="322F5D"/>
                </a:solidFill>
                <a:latin typeface="Noto Sans Bold"/>
              </a:rPr>
              <a:t>liệu</a:t>
            </a:r>
            <a:r>
              <a:rPr lang="en-US" sz="4000" dirty="0">
                <a:solidFill>
                  <a:srgbClr val="322F5D"/>
                </a:solidFill>
                <a:latin typeface="Noto Sans Bold"/>
              </a:rPr>
              <a:t> </a:t>
            </a:r>
            <a:r>
              <a:rPr lang="en-US" sz="4000" dirty="0" err="1">
                <a:solidFill>
                  <a:srgbClr val="322F5D"/>
                </a:solidFill>
                <a:latin typeface="Noto Sans Bold"/>
              </a:rPr>
              <a:t>để</a:t>
            </a:r>
            <a:r>
              <a:rPr lang="en-US" sz="4000" dirty="0">
                <a:solidFill>
                  <a:srgbClr val="322F5D"/>
                </a:solidFill>
                <a:latin typeface="Noto Sans Bold"/>
              </a:rPr>
              <a:t> </a:t>
            </a:r>
            <a:r>
              <a:rPr lang="en-US" sz="4000" dirty="0" err="1">
                <a:solidFill>
                  <a:srgbClr val="322F5D"/>
                </a:solidFill>
                <a:latin typeface="Noto Sans Bold"/>
              </a:rPr>
              <a:t>sản</a:t>
            </a:r>
            <a:r>
              <a:rPr lang="en-US" sz="4000" dirty="0">
                <a:solidFill>
                  <a:srgbClr val="322F5D"/>
                </a:solidFill>
                <a:latin typeface="Noto Sans Bold"/>
              </a:rPr>
              <a:t> </a:t>
            </a:r>
            <a:r>
              <a:rPr lang="en-US" sz="4000" dirty="0" err="1">
                <a:solidFill>
                  <a:srgbClr val="322F5D"/>
                </a:solidFill>
                <a:latin typeface="Noto Sans Bold"/>
              </a:rPr>
              <a:t>xuất</a:t>
            </a:r>
            <a:r>
              <a:rPr lang="en-US" sz="4000" dirty="0">
                <a:solidFill>
                  <a:srgbClr val="322F5D"/>
                </a:solidFill>
                <a:latin typeface="Noto Sans Bold"/>
              </a:rPr>
              <a:t> </a:t>
            </a:r>
            <a:r>
              <a:rPr lang="en-US" sz="4000" dirty="0" err="1">
                <a:solidFill>
                  <a:srgbClr val="322F5D"/>
                </a:solidFill>
                <a:latin typeface="Noto Sans Bold"/>
              </a:rPr>
              <a:t>vật</a:t>
            </a:r>
            <a:r>
              <a:rPr lang="en-US" sz="4000" dirty="0">
                <a:solidFill>
                  <a:srgbClr val="322F5D"/>
                </a:solidFill>
                <a:latin typeface="Noto Sans Bold"/>
              </a:rPr>
              <a:t> </a:t>
            </a:r>
            <a:r>
              <a:rPr lang="en-US" sz="4000" dirty="0" err="1">
                <a:solidFill>
                  <a:srgbClr val="322F5D"/>
                </a:solidFill>
                <a:latin typeface="Noto Sans Bold"/>
              </a:rPr>
              <a:t>liệu</a:t>
            </a:r>
            <a:r>
              <a:rPr lang="en-US" sz="4000" dirty="0">
                <a:solidFill>
                  <a:srgbClr val="322F5D"/>
                </a:solidFill>
                <a:latin typeface="Noto Sans Bold"/>
              </a:rPr>
              <a:t> </a:t>
            </a:r>
            <a:r>
              <a:rPr lang="en-US" sz="4000" dirty="0" err="1">
                <a:solidFill>
                  <a:srgbClr val="322F5D"/>
                </a:solidFill>
                <a:latin typeface="Noto Sans Bold"/>
              </a:rPr>
              <a:t>xây</a:t>
            </a:r>
            <a:r>
              <a:rPr lang="en-US" sz="4000" dirty="0">
                <a:solidFill>
                  <a:srgbClr val="322F5D"/>
                </a:solidFill>
                <a:latin typeface="Noto Sans Bold"/>
              </a:rPr>
              <a:t> </a:t>
            </a:r>
            <a:r>
              <a:rPr lang="en-US" sz="4000" dirty="0" err="1">
                <a:solidFill>
                  <a:srgbClr val="322F5D"/>
                </a:solidFill>
                <a:latin typeface="Noto Sans Bold"/>
              </a:rPr>
              <a:t>dựng</a:t>
            </a:r>
            <a:r>
              <a:rPr lang="en-US" sz="4000" dirty="0">
                <a:solidFill>
                  <a:srgbClr val="322F5D"/>
                </a:solidFill>
                <a:latin typeface="Noto Sans Bold"/>
              </a:rPr>
              <a:t> </a:t>
            </a:r>
            <a:r>
              <a:rPr lang="en-US" sz="4000" dirty="0" err="1">
                <a:solidFill>
                  <a:srgbClr val="322F5D"/>
                </a:solidFill>
                <a:latin typeface="Noto Sans Bold"/>
              </a:rPr>
              <a:t>thay</a:t>
            </a:r>
            <a:r>
              <a:rPr lang="en-US" sz="4000" dirty="0">
                <a:solidFill>
                  <a:srgbClr val="322F5D"/>
                </a:solidFill>
                <a:latin typeface="Noto Sans Bold"/>
              </a:rPr>
              <a:t> </a:t>
            </a:r>
            <a:r>
              <a:rPr lang="en-US" sz="4000" dirty="0" err="1">
                <a:solidFill>
                  <a:srgbClr val="322F5D"/>
                </a:solidFill>
                <a:latin typeface="Noto Sans Bold"/>
              </a:rPr>
              <a:t>cho</a:t>
            </a:r>
            <a:r>
              <a:rPr lang="en-US" sz="4000" dirty="0">
                <a:solidFill>
                  <a:srgbClr val="322F5D"/>
                </a:solidFill>
                <a:latin typeface="Noto Sans Bold"/>
              </a:rPr>
              <a:t> </a:t>
            </a:r>
            <a:r>
              <a:rPr lang="en-US" sz="4000" dirty="0" err="1">
                <a:solidFill>
                  <a:srgbClr val="322F5D"/>
                </a:solidFill>
                <a:latin typeface="Noto Sans Bold"/>
              </a:rPr>
              <a:t>nguyên</a:t>
            </a:r>
            <a:r>
              <a:rPr lang="en-US" sz="4000" dirty="0">
                <a:solidFill>
                  <a:srgbClr val="322F5D"/>
                </a:solidFill>
                <a:latin typeface="Noto Sans Bold"/>
              </a:rPr>
              <a:t> </a:t>
            </a:r>
            <a:r>
              <a:rPr lang="en-US" sz="4000" dirty="0" err="1">
                <a:solidFill>
                  <a:srgbClr val="322F5D"/>
                </a:solidFill>
                <a:latin typeface="Noto Sans Bold"/>
              </a:rPr>
              <a:t>liệu</a:t>
            </a:r>
            <a:r>
              <a:rPr lang="en-US" sz="4000" dirty="0">
                <a:solidFill>
                  <a:srgbClr val="322F5D"/>
                </a:solidFill>
                <a:latin typeface="Noto Sans Bold"/>
              </a:rPr>
              <a:t> </a:t>
            </a:r>
            <a:r>
              <a:rPr lang="en-US" sz="4000" dirty="0" err="1">
                <a:solidFill>
                  <a:srgbClr val="322F5D"/>
                </a:solidFill>
                <a:latin typeface="Noto Sans Bold"/>
              </a:rPr>
              <a:t>tự</a:t>
            </a:r>
            <a:r>
              <a:rPr lang="en-US" sz="4000" dirty="0">
                <a:solidFill>
                  <a:srgbClr val="322F5D"/>
                </a:solidFill>
                <a:latin typeface="Noto Sans Bold"/>
              </a:rPr>
              <a:t> </a:t>
            </a:r>
            <a:r>
              <a:rPr lang="en-US" sz="4000" dirty="0" err="1">
                <a:solidFill>
                  <a:srgbClr val="322F5D"/>
                </a:solidFill>
                <a:latin typeface="Noto Sans Bold"/>
              </a:rPr>
              <a:t>nhiên</a:t>
            </a:r>
            <a:r>
              <a:rPr lang="en-US" sz="4000" dirty="0">
                <a:solidFill>
                  <a:srgbClr val="322F5D"/>
                </a:solidFill>
                <a:latin typeface="Noto Sans Bold"/>
              </a:rPr>
              <a:t>.</a:t>
            </a:r>
          </a:p>
          <a:p>
            <a:pPr algn="just">
              <a:lnSpc>
                <a:spcPts val="7440"/>
              </a:lnSpc>
            </a:pPr>
            <a:r>
              <a:rPr lang="en-US" sz="4000" dirty="0">
                <a:solidFill>
                  <a:srgbClr val="322F5D"/>
                </a:solidFill>
                <a:latin typeface="Noto Sans Bold"/>
              </a:rPr>
              <a:t>- </a:t>
            </a:r>
            <a:r>
              <a:rPr lang="en-US" sz="4000" dirty="0" err="1">
                <a:solidFill>
                  <a:srgbClr val="322F5D"/>
                </a:solidFill>
                <a:latin typeface="Noto Sans Bold"/>
              </a:rPr>
              <a:t>Hạn</a:t>
            </a:r>
            <a:r>
              <a:rPr lang="en-US" sz="4000" dirty="0">
                <a:solidFill>
                  <a:srgbClr val="322F5D"/>
                </a:solidFill>
                <a:latin typeface="Noto Sans Bold"/>
              </a:rPr>
              <a:t> </a:t>
            </a:r>
            <a:r>
              <a:rPr lang="en-US" sz="4000" dirty="0" err="1">
                <a:solidFill>
                  <a:srgbClr val="322F5D"/>
                </a:solidFill>
                <a:latin typeface="Noto Sans Bold"/>
              </a:rPr>
              <a:t>chế</a:t>
            </a:r>
            <a:r>
              <a:rPr lang="en-US" sz="4000" dirty="0">
                <a:solidFill>
                  <a:srgbClr val="322F5D"/>
                </a:solidFill>
                <a:latin typeface="Noto Sans Bold"/>
              </a:rPr>
              <a:t> </a:t>
            </a:r>
            <a:r>
              <a:rPr lang="en-US" sz="4000" dirty="0" err="1">
                <a:solidFill>
                  <a:srgbClr val="322F5D"/>
                </a:solidFill>
                <a:latin typeface="Noto Sans Bold"/>
              </a:rPr>
              <a:t>xuất</a:t>
            </a:r>
            <a:r>
              <a:rPr lang="en-US" sz="4000" dirty="0">
                <a:solidFill>
                  <a:srgbClr val="322F5D"/>
                </a:solidFill>
                <a:latin typeface="Noto Sans Bold"/>
              </a:rPr>
              <a:t> </a:t>
            </a:r>
            <a:r>
              <a:rPr lang="en-US" sz="4000" dirty="0" err="1">
                <a:solidFill>
                  <a:srgbClr val="322F5D"/>
                </a:solidFill>
                <a:latin typeface="Noto Sans Bold"/>
              </a:rPr>
              <a:t>khẩu</a:t>
            </a:r>
            <a:r>
              <a:rPr lang="en-US" sz="4000" dirty="0">
                <a:solidFill>
                  <a:srgbClr val="322F5D"/>
                </a:solidFill>
                <a:latin typeface="Noto Sans Bold"/>
              </a:rPr>
              <a:t> </a:t>
            </a:r>
            <a:r>
              <a:rPr lang="en-US" sz="4000" dirty="0" err="1">
                <a:solidFill>
                  <a:srgbClr val="322F5D"/>
                </a:solidFill>
                <a:latin typeface="Noto Sans Bold"/>
              </a:rPr>
              <a:t>nguyên</a:t>
            </a:r>
            <a:r>
              <a:rPr lang="en-US" sz="4000" dirty="0">
                <a:solidFill>
                  <a:srgbClr val="322F5D"/>
                </a:solidFill>
                <a:latin typeface="Noto Sans Bold"/>
              </a:rPr>
              <a:t> </a:t>
            </a:r>
            <a:r>
              <a:rPr lang="en-US" sz="4000" dirty="0" err="1">
                <a:solidFill>
                  <a:srgbClr val="322F5D"/>
                </a:solidFill>
                <a:latin typeface="Noto Sans Bold"/>
              </a:rPr>
              <a:t>liệu</a:t>
            </a:r>
            <a:r>
              <a:rPr lang="en-US" sz="4000" dirty="0">
                <a:solidFill>
                  <a:srgbClr val="322F5D"/>
                </a:solidFill>
                <a:latin typeface="Noto Sans Bold"/>
              </a:rPr>
              <a:t> </a:t>
            </a:r>
            <a:r>
              <a:rPr lang="en-US" sz="4000" dirty="0" err="1">
                <a:solidFill>
                  <a:srgbClr val="322F5D"/>
                </a:solidFill>
                <a:latin typeface="Noto Sans Bold"/>
              </a:rPr>
              <a:t>thô</a:t>
            </a:r>
            <a:r>
              <a:rPr lang="en-US" sz="4000" dirty="0">
                <a:solidFill>
                  <a:srgbClr val="322F5D"/>
                </a:solidFill>
                <a:latin typeface="Noto Sans Bold"/>
              </a:rPr>
              <a:t> </a:t>
            </a:r>
            <a:r>
              <a:rPr lang="en-US" sz="4000" dirty="0" err="1">
                <a:solidFill>
                  <a:srgbClr val="322F5D"/>
                </a:solidFill>
                <a:latin typeface="Noto Sans Bold"/>
              </a:rPr>
              <a:t>mà</a:t>
            </a:r>
            <a:r>
              <a:rPr lang="en-US" sz="4000" dirty="0">
                <a:solidFill>
                  <a:srgbClr val="322F5D"/>
                </a:solidFill>
                <a:latin typeface="Noto Sans Bold"/>
              </a:rPr>
              <a:t> </a:t>
            </a:r>
            <a:r>
              <a:rPr lang="en-US" sz="4000" dirty="0" err="1">
                <a:solidFill>
                  <a:srgbClr val="322F5D"/>
                </a:solidFill>
                <a:latin typeface="Noto Sans Bold"/>
              </a:rPr>
              <a:t>nên</a:t>
            </a:r>
            <a:r>
              <a:rPr lang="en-US" sz="4000" dirty="0">
                <a:solidFill>
                  <a:srgbClr val="322F5D"/>
                </a:solidFill>
                <a:latin typeface="Noto Sans Bold"/>
              </a:rPr>
              <a:t> </a:t>
            </a:r>
            <a:r>
              <a:rPr lang="en-US" sz="4000" dirty="0" err="1">
                <a:solidFill>
                  <a:srgbClr val="322F5D"/>
                </a:solidFill>
                <a:latin typeface="Noto Sans Bold"/>
              </a:rPr>
              <a:t>đầu</a:t>
            </a:r>
            <a:r>
              <a:rPr lang="en-US" sz="4000" dirty="0">
                <a:solidFill>
                  <a:srgbClr val="322F5D"/>
                </a:solidFill>
                <a:latin typeface="Noto Sans Bold"/>
              </a:rPr>
              <a:t> </a:t>
            </a:r>
            <a:r>
              <a:rPr lang="en-US" sz="4000" dirty="0" err="1">
                <a:solidFill>
                  <a:srgbClr val="322F5D"/>
                </a:solidFill>
                <a:latin typeface="Noto Sans Bold"/>
              </a:rPr>
              <a:t>tư</a:t>
            </a:r>
            <a:r>
              <a:rPr lang="en-US" sz="4000" dirty="0">
                <a:solidFill>
                  <a:srgbClr val="322F5D"/>
                </a:solidFill>
                <a:latin typeface="Noto Sans Bold"/>
              </a:rPr>
              <a:t> </a:t>
            </a:r>
            <a:r>
              <a:rPr lang="en-US" sz="4000" dirty="0" err="1">
                <a:solidFill>
                  <a:srgbClr val="322F5D"/>
                </a:solidFill>
                <a:latin typeface="Noto Sans Bold"/>
              </a:rPr>
              <a:t>công</a:t>
            </a:r>
            <a:r>
              <a:rPr lang="en-US" sz="4000" dirty="0">
                <a:solidFill>
                  <a:srgbClr val="322F5D"/>
                </a:solidFill>
                <a:latin typeface="Noto Sans Bold"/>
              </a:rPr>
              <a:t> </a:t>
            </a:r>
            <a:r>
              <a:rPr lang="en-US" sz="4000" dirty="0" err="1">
                <a:solidFill>
                  <a:srgbClr val="322F5D"/>
                </a:solidFill>
                <a:latin typeface="Noto Sans Bold"/>
              </a:rPr>
              <a:t>nghệ</a:t>
            </a:r>
            <a:r>
              <a:rPr lang="en-US" sz="4000" dirty="0">
                <a:solidFill>
                  <a:srgbClr val="322F5D"/>
                </a:solidFill>
                <a:latin typeface="Noto Sans Bold"/>
              </a:rPr>
              <a:t> </a:t>
            </a:r>
            <a:r>
              <a:rPr lang="en-US" sz="4000" dirty="0" err="1">
                <a:solidFill>
                  <a:srgbClr val="322F5D"/>
                </a:solidFill>
                <a:latin typeface="Noto Sans Bold"/>
              </a:rPr>
              <a:t>sản</a:t>
            </a:r>
            <a:r>
              <a:rPr lang="en-US" sz="4000" dirty="0">
                <a:solidFill>
                  <a:srgbClr val="322F5D"/>
                </a:solidFill>
                <a:latin typeface="Noto Sans Bold"/>
              </a:rPr>
              <a:t> </a:t>
            </a:r>
            <a:r>
              <a:rPr lang="en-US" sz="4000" dirty="0" err="1">
                <a:solidFill>
                  <a:srgbClr val="322F5D"/>
                </a:solidFill>
                <a:latin typeface="Noto Sans Bold"/>
              </a:rPr>
              <a:t>xuất</a:t>
            </a:r>
            <a:r>
              <a:rPr lang="en-US" sz="4000" dirty="0">
                <a:solidFill>
                  <a:srgbClr val="322F5D"/>
                </a:solidFill>
                <a:latin typeface="Noto Sans Bold"/>
              </a:rPr>
              <a:t> </a:t>
            </a:r>
            <a:r>
              <a:rPr lang="en-US" sz="4000" dirty="0" err="1">
                <a:solidFill>
                  <a:srgbClr val="322F5D"/>
                </a:solidFill>
                <a:latin typeface="Noto Sans Bold"/>
              </a:rPr>
              <a:t>những</a:t>
            </a:r>
            <a:r>
              <a:rPr lang="en-US" sz="4000" dirty="0">
                <a:solidFill>
                  <a:srgbClr val="322F5D"/>
                </a:solidFill>
                <a:latin typeface="Noto Sans Bold"/>
              </a:rPr>
              <a:t> </a:t>
            </a:r>
            <a:r>
              <a:rPr lang="en-US" sz="4000" dirty="0" err="1">
                <a:solidFill>
                  <a:srgbClr val="322F5D"/>
                </a:solidFill>
                <a:latin typeface="Noto Sans Bold"/>
              </a:rPr>
              <a:t>sản</a:t>
            </a:r>
            <a:r>
              <a:rPr lang="en-US" sz="4000" dirty="0">
                <a:solidFill>
                  <a:srgbClr val="322F5D"/>
                </a:solidFill>
                <a:latin typeface="Noto Sans Bold"/>
              </a:rPr>
              <a:t> </a:t>
            </a:r>
            <a:r>
              <a:rPr lang="en-US" sz="4000" dirty="0" err="1">
                <a:solidFill>
                  <a:srgbClr val="322F5D"/>
                </a:solidFill>
                <a:latin typeface="Noto Sans Bold"/>
              </a:rPr>
              <a:t>phẩm</a:t>
            </a:r>
            <a:r>
              <a:rPr lang="en-US" sz="4000" dirty="0">
                <a:solidFill>
                  <a:srgbClr val="322F5D"/>
                </a:solidFill>
                <a:latin typeface="Noto Sans Bold"/>
              </a:rPr>
              <a:t> </a:t>
            </a:r>
            <a:r>
              <a:rPr lang="en-US" sz="4000" dirty="0" err="1">
                <a:solidFill>
                  <a:srgbClr val="322F5D"/>
                </a:solidFill>
                <a:latin typeface="Noto Sans Bold"/>
              </a:rPr>
              <a:t>có</a:t>
            </a:r>
            <a:r>
              <a:rPr lang="en-US" sz="4000" dirty="0">
                <a:solidFill>
                  <a:srgbClr val="322F5D"/>
                </a:solidFill>
                <a:latin typeface="Noto Sans Bold"/>
              </a:rPr>
              <a:t> </a:t>
            </a:r>
            <a:r>
              <a:rPr lang="en-US" sz="4000" dirty="0" err="1">
                <a:solidFill>
                  <a:srgbClr val="322F5D"/>
                </a:solidFill>
                <a:latin typeface="Noto Sans Bold"/>
              </a:rPr>
              <a:t>giá</a:t>
            </a:r>
            <a:r>
              <a:rPr lang="en-US" sz="4000" dirty="0">
                <a:solidFill>
                  <a:srgbClr val="322F5D"/>
                </a:solidFill>
                <a:latin typeface="Noto Sans Bold"/>
              </a:rPr>
              <a:t> </a:t>
            </a:r>
            <a:r>
              <a:rPr lang="en-US" sz="4000" dirty="0" err="1">
                <a:solidFill>
                  <a:srgbClr val="322F5D"/>
                </a:solidFill>
                <a:latin typeface="Noto Sans Bold"/>
              </a:rPr>
              <a:t>trị</a:t>
            </a:r>
            <a:r>
              <a:rPr lang="en-US" sz="4000" dirty="0">
                <a:solidFill>
                  <a:srgbClr val="322F5D"/>
                </a:solidFill>
                <a:latin typeface="Noto Sans Bold"/>
              </a:rPr>
              <a:t>.</a:t>
            </a:r>
          </a:p>
          <a:p>
            <a:pPr algn="just">
              <a:lnSpc>
                <a:spcPts val="7440"/>
              </a:lnSpc>
            </a:pPr>
            <a:r>
              <a:rPr lang="en-US" sz="4000" dirty="0">
                <a:solidFill>
                  <a:srgbClr val="322F5D"/>
                </a:solidFill>
                <a:latin typeface="Noto Sans Bold"/>
              </a:rPr>
              <a:t>- </a:t>
            </a:r>
            <a:r>
              <a:rPr lang="en-US" sz="4000" dirty="0" err="1">
                <a:solidFill>
                  <a:srgbClr val="322F5D"/>
                </a:solidFill>
                <a:latin typeface="Noto Sans Bold"/>
              </a:rPr>
              <a:t>Quy</a:t>
            </a:r>
            <a:r>
              <a:rPr lang="en-US" sz="4000" dirty="0">
                <a:solidFill>
                  <a:srgbClr val="322F5D"/>
                </a:solidFill>
                <a:latin typeface="Noto Sans Bold"/>
              </a:rPr>
              <a:t> </a:t>
            </a:r>
            <a:r>
              <a:rPr lang="en-US" sz="4000" dirty="0" err="1">
                <a:solidFill>
                  <a:srgbClr val="322F5D"/>
                </a:solidFill>
                <a:latin typeface="Noto Sans Bold"/>
              </a:rPr>
              <a:t>hoạch</a:t>
            </a:r>
            <a:r>
              <a:rPr lang="en-US" sz="4000" dirty="0">
                <a:solidFill>
                  <a:srgbClr val="322F5D"/>
                </a:solidFill>
                <a:latin typeface="Noto Sans Bold"/>
              </a:rPr>
              <a:t> </a:t>
            </a:r>
            <a:r>
              <a:rPr lang="en-US" sz="4000" dirty="0" err="1">
                <a:solidFill>
                  <a:srgbClr val="322F5D"/>
                </a:solidFill>
                <a:latin typeface="Noto Sans Bold"/>
              </a:rPr>
              <a:t>khai</a:t>
            </a:r>
            <a:r>
              <a:rPr lang="en-US" sz="4000" dirty="0">
                <a:solidFill>
                  <a:srgbClr val="322F5D"/>
                </a:solidFill>
                <a:latin typeface="Noto Sans Bold"/>
              </a:rPr>
              <a:t> </a:t>
            </a:r>
            <a:r>
              <a:rPr lang="en-US" sz="4000" dirty="0" err="1">
                <a:solidFill>
                  <a:srgbClr val="322F5D"/>
                </a:solidFill>
                <a:latin typeface="Noto Sans Bold"/>
              </a:rPr>
              <a:t>thác</a:t>
            </a:r>
            <a:r>
              <a:rPr lang="en-US" sz="4000" dirty="0">
                <a:solidFill>
                  <a:srgbClr val="322F5D"/>
                </a:solidFill>
                <a:latin typeface="Noto Sans Bold"/>
              </a:rPr>
              <a:t> </a:t>
            </a:r>
            <a:r>
              <a:rPr lang="en-US" sz="4000" dirty="0" err="1">
                <a:solidFill>
                  <a:srgbClr val="322F5D"/>
                </a:solidFill>
                <a:latin typeface="Noto Sans Bold"/>
              </a:rPr>
              <a:t>nguyên</a:t>
            </a:r>
            <a:r>
              <a:rPr lang="en-US" sz="4000" dirty="0">
                <a:solidFill>
                  <a:srgbClr val="322F5D"/>
                </a:solidFill>
                <a:latin typeface="Noto Sans Bold"/>
              </a:rPr>
              <a:t> </a:t>
            </a:r>
            <a:r>
              <a:rPr lang="en-US" sz="4000" dirty="0" err="1">
                <a:solidFill>
                  <a:srgbClr val="322F5D"/>
                </a:solidFill>
                <a:latin typeface="Noto Sans Bold"/>
              </a:rPr>
              <a:t>liệu</a:t>
            </a:r>
            <a:r>
              <a:rPr lang="en-US" sz="4000" dirty="0">
                <a:solidFill>
                  <a:srgbClr val="322F5D"/>
                </a:solidFill>
                <a:latin typeface="Noto Sans Bold"/>
              </a:rPr>
              <a:t> </a:t>
            </a:r>
            <a:r>
              <a:rPr lang="en-US" sz="4000" dirty="0" err="1">
                <a:solidFill>
                  <a:srgbClr val="322F5D"/>
                </a:solidFill>
                <a:latin typeface="Noto Sans Bold"/>
              </a:rPr>
              <a:t>quặng</a:t>
            </a:r>
            <a:r>
              <a:rPr lang="en-US" sz="4000" dirty="0">
                <a:solidFill>
                  <a:srgbClr val="322F5D"/>
                </a:solidFill>
                <a:latin typeface="Noto Sans Bold"/>
              </a:rPr>
              <a:t>, </a:t>
            </a:r>
            <a:r>
              <a:rPr lang="en-US" sz="4000" dirty="0" err="1">
                <a:solidFill>
                  <a:srgbClr val="322F5D"/>
                </a:solidFill>
                <a:latin typeface="Noto Sans Bold"/>
              </a:rPr>
              <a:t>đá</a:t>
            </a:r>
            <a:r>
              <a:rPr lang="en-US" sz="4000" dirty="0">
                <a:solidFill>
                  <a:srgbClr val="322F5D"/>
                </a:solidFill>
                <a:latin typeface="Noto Sans Bold"/>
              </a:rPr>
              <a:t> </a:t>
            </a:r>
            <a:r>
              <a:rPr lang="en-US" sz="4000" dirty="0" err="1">
                <a:solidFill>
                  <a:srgbClr val="322F5D"/>
                </a:solidFill>
                <a:latin typeface="Noto Sans Bold"/>
              </a:rPr>
              <a:t>vôi</a:t>
            </a:r>
            <a:r>
              <a:rPr lang="en-US" sz="4000" dirty="0">
                <a:solidFill>
                  <a:srgbClr val="322F5D"/>
                </a:solidFill>
                <a:latin typeface="Noto Sans Bold"/>
              </a:rPr>
              <a:t> </a:t>
            </a:r>
            <a:r>
              <a:rPr lang="en-US" sz="4000" dirty="0" err="1">
                <a:solidFill>
                  <a:srgbClr val="322F5D"/>
                </a:solidFill>
                <a:latin typeface="Noto Sans Bold"/>
              </a:rPr>
              <a:t>theo</a:t>
            </a:r>
            <a:r>
              <a:rPr lang="en-US" sz="4000" dirty="0">
                <a:solidFill>
                  <a:srgbClr val="322F5D"/>
                </a:solidFill>
                <a:latin typeface="Noto Sans Bold"/>
              </a:rPr>
              <a:t> </a:t>
            </a:r>
            <a:r>
              <a:rPr lang="en-US" sz="4000" dirty="0" err="1">
                <a:solidFill>
                  <a:srgbClr val="322F5D"/>
                </a:solidFill>
                <a:latin typeface="Noto Sans Bold"/>
              </a:rPr>
              <a:t>công</a:t>
            </a:r>
            <a:r>
              <a:rPr lang="en-US" sz="4000" dirty="0">
                <a:solidFill>
                  <a:srgbClr val="322F5D"/>
                </a:solidFill>
                <a:latin typeface="Noto Sans Bold"/>
              </a:rPr>
              <a:t> </a:t>
            </a:r>
            <a:r>
              <a:rPr lang="en-US" sz="4000" dirty="0" err="1">
                <a:solidFill>
                  <a:srgbClr val="322F5D"/>
                </a:solidFill>
                <a:latin typeface="Noto Sans Bold"/>
              </a:rPr>
              <a:t>nghệ</a:t>
            </a:r>
            <a:r>
              <a:rPr lang="en-US" sz="4000" dirty="0">
                <a:solidFill>
                  <a:srgbClr val="322F5D"/>
                </a:solidFill>
                <a:latin typeface="Noto Sans Bold"/>
              </a:rPr>
              <a:t> </a:t>
            </a:r>
            <a:r>
              <a:rPr lang="en-US" sz="4000" dirty="0" err="1">
                <a:solidFill>
                  <a:srgbClr val="322F5D"/>
                </a:solidFill>
                <a:latin typeface="Noto Sans Bold"/>
              </a:rPr>
              <a:t>hiện</a:t>
            </a:r>
            <a:r>
              <a:rPr lang="en-US" sz="4000" dirty="0">
                <a:solidFill>
                  <a:srgbClr val="322F5D"/>
                </a:solidFill>
                <a:latin typeface="Noto Sans Bold"/>
              </a:rPr>
              <a:t> </a:t>
            </a:r>
            <a:r>
              <a:rPr lang="en-US" sz="4000" dirty="0" err="1">
                <a:solidFill>
                  <a:srgbClr val="322F5D"/>
                </a:solidFill>
                <a:latin typeface="Noto Sans Bold"/>
              </a:rPr>
              <a:t>đại</a:t>
            </a:r>
            <a:r>
              <a:rPr lang="en-US" sz="4000" dirty="0">
                <a:solidFill>
                  <a:srgbClr val="322F5D"/>
                </a:solidFill>
                <a:latin typeface="Noto Sans Bold"/>
              </a:rPr>
              <a:t>, </a:t>
            </a:r>
            <a:r>
              <a:rPr lang="en-US" sz="4000" dirty="0" err="1">
                <a:solidFill>
                  <a:srgbClr val="322F5D"/>
                </a:solidFill>
                <a:latin typeface="Noto Sans Bold"/>
              </a:rPr>
              <a:t>quy</a:t>
            </a:r>
            <a:r>
              <a:rPr lang="en-US" sz="4000" dirty="0">
                <a:solidFill>
                  <a:srgbClr val="322F5D"/>
                </a:solidFill>
                <a:latin typeface="Noto Sans Bold"/>
              </a:rPr>
              <a:t> </a:t>
            </a:r>
            <a:r>
              <a:rPr lang="en-US" sz="4000" dirty="0" err="1">
                <a:solidFill>
                  <a:srgbClr val="322F5D"/>
                </a:solidFill>
                <a:latin typeface="Noto Sans Bold"/>
              </a:rPr>
              <a:t>trình</a:t>
            </a:r>
            <a:r>
              <a:rPr lang="en-US" sz="4000" dirty="0">
                <a:solidFill>
                  <a:srgbClr val="322F5D"/>
                </a:solidFill>
                <a:latin typeface="Noto Sans Bold"/>
              </a:rPr>
              <a:t> </a:t>
            </a:r>
            <a:r>
              <a:rPr lang="en-US" sz="4000" dirty="0" err="1">
                <a:solidFill>
                  <a:srgbClr val="322F5D"/>
                </a:solidFill>
                <a:latin typeface="Noto Sans Bold"/>
              </a:rPr>
              <a:t>khép</a:t>
            </a:r>
            <a:r>
              <a:rPr lang="en-US" sz="4000" dirty="0">
                <a:solidFill>
                  <a:srgbClr val="322F5D"/>
                </a:solidFill>
                <a:latin typeface="Noto Sans Bold"/>
              </a:rPr>
              <a:t> </a:t>
            </a:r>
            <a:r>
              <a:rPr lang="en-US" sz="4000" dirty="0" err="1">
                <a:solidFill>
                  <a:srgbClr val="322F5D"/>
                </a:solidFill>
                <a:latin typeface="Noto Sans Bold"/>
              </a:rPr>
              <a:t>kín</a:t>
            </a:r>
            <a:r>
              <a:rPr lang="en-US" sz="4000" dirty="0">
                <a:solidFill>
                  <a:srgbClr val="322F5D"/>
                </a:solidFill>
                <a:latin typeface="Noto Sans Bold"/>
              </a:rPr>
              <a:t>, ... </a:t>
            </a:r>
            <a:r>
              <a:rPr lang="en-US" sz="4000" dirty="0" err="1">
                <a:solidFill>
                  <a:srgbClr val="322F5D"/>
                </a:solidFill>
                <a:latin typeface="Noto Sans Bold"/>
              </a:rPr>
              <a:t>để</a:t>
            </a:r>
            <a:r>
              <a:rPr lang="en-US" sz="4000" dirty="0">
                <a:solidFill>
                  <a:srgbClr val="322F5D"/>
                </a:solidFill>
                <a:latin typeface="Noto Sans Bold"/>
              </a:rPr>
              <a:t> </a:t>
            </a:r>
            <a:r>
              <a:rPr lang="en-US" sz="4000" dirty="0" err="1">
                <a:solidFill>
                  <a:srgbClr val="322F5D"/>
                </a:solidFill>
                <a:latin typeface="Noto Sans Bold"/>
              </a:rPr>
              <a:t>tăng</a:t>
            </a:r>
            <a:r>
              <a:rPr lang="en-US" sz="4000" dirty="0">
                <a:solidFill>
                  <a:srgbClr val="322F5D"/>
                </a:solidFill>
                <a:latin typeface="Noto Sans Bold"/>
              </a:rPr>
              <a:t> </a:t>
            </a:r>
            <a:r>
              <a:rPr lang="en-US" sz="4000" dirty="0" err="1">
                <a:solidFill>
                  <a:srgbClr val="322F5D"/>
                </a:solidFill>
                <a:latin typeface="Noto Sans Bold"/>
              </a:rPr>
              <a:t>hiệu</a:t>
            </a:r>
            <a:r>
              <a:rPr lang="en-US" sz="4000" dirty="0">
                <a:solidFill>
                  <a:srgbClr val="322F5D"/>
                </a:solidFill>
                <a:latin typeface="Noto Sans Bold"/>
              </a:rPr>
              <a:t> </a:t>
            </a:r>
            <a:r>
              <a:rPr lang="en-US" sz="4000" dirty="0" err="1">
                <a:solidFill>
                  <a:srgbClr val="322F5D"/>
                </a:solidFill>
                <a:latin typeface="Noto Sans Bold"/>
              </a:rPr>
              <a:t>suất</a:t>
            </a:r>
            <a:r>
              <a:rPr lang="en-US" sz="4000" dirty="0">
                <a:solidFill>
                  <a:srgbClr val="322F5D"/>
                </a:solidFill>
                <a:latin typeface="Noto Sans Bold"/>
              </a:rPr>
              <a:t> </a:t>
            </a:r>
            <a:r>
              <a:rPr lang="en-US" sz="4000" dirty="0" err="1">
                <a:solidFill>
                  <a:srgbClr val="322F5D"/>
                </a:solidFill>
                <a:latin typeface="Noto Sans Bold"/>
              </a:rPr>
              <a:t>khai</a:t>
            </a:r>
            <a:r>
              <a:rPr lang="en-US" sz="4000" dirty="0">
                <a:solidFill>
                  <a:srgbClr val="322F5D"/>
                </a:solidFill>
                <a:latin typeface="Noto Sans Bold"/>
              </a:rPr>
              <a:t> </a:t>
            </a:r>
            <a:r>
              <a:rPr lang="en-US" sz="4000" dirty="0" err="1">
                <a:solidFill>
                  <a:srgbClr val="322F5D"/>
                </a:solidFill>
                <a:latin typeface="Noto Sans Bold"/>
              </a:rPr>
              <a:t>thác</a:t>
            </a:r>
            <a:r>
              <a:rPr lang="en-US" sz="4000" dirty="0">
                <a:solidFill>
                  <a:srgbClr val="322F5D"/>
                </a:solidFill>
                <a:latin typeface="Noto Sans Bold"/>
              </a:rPr>
              <a:t> </a:t>
            </a:r>
            <a:r>
              <a:rPr lang="en-US" sz="4000" dirty="0" err="1">
                <a:solidFill>
                  <a:srgbClr val="322F5D"/>
                </a:solidFill>
                <a:latin typeface="Noto Sans Bold"/>
              </a:rPr>
              <a:t>tài</a:t>
            </a:r>
            <a:r>
              <a:rPr lang="en-US" sz="4000" dirty="0">
                <a:solidFill>
                  <a:srgbClr val="322F5D"/>
                </a:solidFill>
                <a:latin typeface="Noto Sans Bold"/>
              </a:rPr>
              <a:t> </a:t>
            </a:r>
            <a:r>
              <a:rPr lang="en-US" sz="4000" dirty="0" err="1">
                <a:solidFill>
                  <a:srgbClr val="322F5D"/>
                </a:solidFill>
                <a:latin typeface="Noto Sans Bold"/>
              </a:rPr>
              <a:t>nguyên</a:t>
            </a:r>
            <a:r>
              <a:rPr lang="en-US" sz="4000" dirty="0">
                <a:solidFill>
                  <a:srgbClr val="322F5D"/>
                </a:solidFill>
                <a:latin typeface="Noto Sans Bold"/>
              </a:rPr>
              <a:t> </a:t>
            </a:r>
            <a:r>
              <a:rPr lang="en-US" sz="4000" dirty="0" err="1">
                <a:solidFill>
                  <a:srgbClr val="322F5D"/>
                </a:solidFill>
                <a:latin typeface="Noto Sans Bold"/>
              </a:rPr>
              <a:t>và</a:t>
            </a:r>
            <a:r>
              <a:rPr lang="en-US" sz="4000" dirty="0">
                <a:solidFill>
                  <a:srgbClr val="322F5D"/>
                </a:solidFill>
                <a:latin typeface="Noto Sans Bold"/>
              </a:rPr>
              <a:t> </a:t>
            </a:r>
            <a:r>
              <a:rPr lang="en-US" sz="4000" dirty="0" err="1">
                <a:solidFill>
                  <a:srgbClr val="322F5D"/>
                </a:solidFill>
                <a:latin typeface="Noto Sans Bold"/>
              </a:rPr>
              <a:t>bảo</a:t>
            </a:r>
            <a:r>
              <a:rPr lang="en-US" sz="4000" dirty="0">
                <a:solidFill>
                  <a:srgbClr val="322F5D"/>
                </a:solidFill>
                <a:latin typeface="Noto Sans Bold"/>
              </a:rPr>
              <a:t> </a:t>
            </a:r>
            <a:r>
              <a:rPr lang="en-US" sz="4000" dirty="0" err="1">
                <a:solidFill>
                  <a:srgbClr val="322F5D"/>
                </a:solidFill>
                <a:latin typeface="Noto Sans Bold"/>
              </a:rPr>
              <a:t>vệ</a:t>
            </a:r>
            <a:r>
              <a:rPr lang="en-US" sz="4000" dirty="0">
                <a:solidFill>
                  <a:srgbClr val="322F5D"/>
                </a:solidFill>
                <a:latin typeface="Noto Sans Bold"/>
              </a:rPr>
              <a:t> </a:t>
            </a:r>
            <a:r>
              <a:rPr lang="en-US" sz="4000" dirty="0" err="1">
                <a:solidFill>
                  <a:srgbClr val="322F5D"/>
                </a:solidFill>
                <a:latin typeface="Noto Sans Bold"/>
              </a:rPr>
              <a:t>môi</a:t>
            </a:r>
            <a:r>
              <a:rPr lang="en-US" sz="4000" dirty="0">
                <a:solidFill>
                  <a:srgbClr val="322F5D"/>
                </a:solidFill>
                <a:latin typeface="Noto Sans Bold"/>
              </a:rPr>
              <a:t> </a:t>
            </a:r>
            <a:r>
              <a:rPr lang="en-US" sz="4000" dirty="0" err="1">
                <a:solidFill>
                  <a:srgbClr val="322F5D"/>
                </a:solidFill>
                <a:latin typeface="Noto Sans Bold"/>
              </a:rPr>
              <a:t>trường</a:t>
            </a:r>
            <a:r>
              <a:rPr lang="en-US" sz="4000" dirty="0">
                <a:solidFill>
                  <a:srgbClr val="322F5D"/>
                </a:solidFill>
                <a:latin typeface="Noto Sans Bol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left)">
                                      <p:cBhvr>
                                        <p:cTn id="10" dur="500"/>
                                        <p:tgtEl>
                                          <p:spTgt spid="30">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xEl>
                                              <p:pRg st="1" end="1"/>
                                            </p:txEl>
                                          </p:spTgt>
                                        </p:tgtEl>
                                        <p:attrNameLst>
                                          <p:attrName>style.visibility</p:attrName>
                                        </p:attrNameLst>
                                      </p:cBhvr>
                                      <p:to>
                                        <p:strVal val="visible"/>
                                      </p:to>
                                    </p:set>
                                    <p:animEffect transition="in" filter="wipe(left)">
                                      <p:cBhvr>
                                        <p:cTn id="13" dur="500"/>
                                        <p:tgtEl>
                                          <p:spTgt spid="30">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xEl>
                                              <p:pRg st="2" end="2"/>
                                            </p:txEl>
                                          </p:spTgt>
                                        </p:tgtEl>
                                        <p:attrNameLst>
                                          <p:attrName>style.visibility</p:attrName>
                                        </p:attrNameLst>
                                      </p:cBhvr>
                                      <p:to>
                                        <p:strVal val="visible"/>
                                      </p:to>
                                    </p:set>
                                    <p:animEffect transition="in" filter="wipe(left)">
                                      <p:cBhvr>
                                        <p:cTn id="1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33624" y="-1228424"/>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sp>
        <p:nvSpPr>
          <p:cNvPr id="8" name="TextBox 8"/>
          <p:cNvSpPr txBox="1"/>
          <p:nvPr/>
        </p:nvSpPr>
        <p:spPr>
          <a:xfrm>
            <a:off x="2455140" y="1209821"/>
            <a:ext cx="13935372" cy="1371600"/>
          </a:xfrm>
          <a:prstGeom prst="rect">
            <a:avLst/>
          </a:prstGeom>
        </p:spPr>
        <p:txBody>
          <a:bodyPr lIns="0" tIns="0" rIns="0" bIns="0" rtlCol="0" anchor="t">
            <a:spAutoFit/>
          </a:bodyPr>
          <a:lstStyle/>
          <a:p>
            <a:pPr marL="0" lvl="0" indent="0" algn="ctr">
              <a:lnSpc>
                <a:spcPts val="9630"/>
              </a:lnSpc>
              <a:spcBef>
                <a:spcPct val="0"/>
              </a:spcBef>
            </a:pPr>
            <a:r>
              <a:rPr lang="en-US" sz="8025" dirty="0">
                <a:solidFill>
                  <a:srgbClr val="F1F1F1"/>
                </a:solidFill>
                <a:latin typeface="Bungee Bold"/>
              </a:rPr>
              <a:t>VẬN DỤNG</a:t>
            </a:r>
          </a:p>
        </p:txBody>
      </p:sp>
      <p:grpSp>
        <p:nvGrpSpPr>
          <p:cNvPr id="9" name="Group 9"/>
          <p:cNvGrpSpPr/>
          <p:nvPr/>
        </p:nvGrpSpPr>
        <p:grpSpPr>
          <a:xfrm>
            <a:off x="3602282" y="4322041"/>
            <a:ext cx="11045337" cy="2987432"/>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1E1C40"/>
            </a:solidFill>
          </p:spPr>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sp>
      </p:grpSp>
      <p:sp>
        <p:nvSpPr>
          <p:cNvPr id="12" name="TextBox 12"/>
          <p:cNvSpPr txBox="1"/>
          <p:nvPr/>
        </p:nvSpPr>
        <p:spPr>
          <a:xfrm>
            <a:off x="3864822" y="4587685"/>
            <a:ext cx="10520256" cy="2462213"/>
          </a:xfrm>
          <a:prstGeom prst="rect">
            <a:avLst/>
          </a:prstGeom>
        </p:spPr>
        <p:txBody>
          <a:bodyPr lIns="0" tIns="0" rIns="0" bIns="0" rtlCol="0" anchor="t">
            <a:spAutoFit/>
          </a:bodyPr>
          <a:lstStyle/>
          <a:p>
            <a:pPr marL="0" lvl="0" indent="0" algn="just">
              <a:lnSpc>
                <a:spcPts val="6371"/>
              </a:lnSpc>
              <a:spcBef>
                <a:spcPct val="0"/>
              </a:spcBef>
            </a:pPr>
            <a:r>
              <a:rPr lang="en-US" sz="4551" dirty="0" err="1">
                <a:solidFill>
                  <a:srgbClr val="FFFFFF"/>
                </a:solidFill>
                <a:latin typeface="Josefin Sans Regular"/>
              </a:rPr>
              <a:t>Em</a:t>
            </a:r>
            <a:r>
              <a:rPr lang="en-US" sz="4551" dirty="0">
                <a:solidFill>
                  <a:srgbClr val="FFFFFF"/>
                </a:solidFill>
                <a:latin typeface="Josefin Sans Regular"/>
              </a:rPr>
              <a:t> </a:t>
            </a:r>
            <a:r>
              <a:rPr lang="en-US" sz="4551" dirty="0" err="1">
                <a:solidFill>
                  <a:srgbClr val="FFFFFF"/>
                </a:solidFill>
                <a:latin typeface="Josefin Sans Regular"/>
              </a:rPr>
              <a:t>hãy</a:t>
            </a:r>
            <a:r>
              <a:rPr lang="en-US" sz="4551" dirty="0">
                <a:solidFill>
                  <a:srgbClr val="FFFFFF"/>
                </a:solidFill>
                <a:latin typeface="Josefin Sans Regular"/>
              </a:rPr>
              <a:t> </a:t>
            </a:r>
            <a:r>
              <a:rPr lang="en-US" sz="4551" dirty="0" err="1">
                <a:solidFill>
                  <a:srgbClr val="FFFFFF"/>
                </a:solidFill>
                <a:latin typeface="Josefin Sans Regular"/>
              </a:rPr>
              <a:t>làm</a:t>
            </a:r>
            <a:r>
              <a:rPr lang="en-US" sz="4551" dirty="0">
                <a:solidFill>
                  <a:srgbClr val="FFFFFF"/>
                </a:solidFill>
                <a:latin typeface="Josefin Sans Regular"/>
              </a:rPr>
              <a:t> </a:t>
            </a:r>
            <a:r>
              <a:rPr lang="en-US" sz="4551" dirty="0" err="1">
                <a:solidFill>
                  <a:srgbClr val="FFFFFF"/>
                </a:solidFill>
                <a:latin typeface="Josefin Sans Regular"/>
              </a:rPr>
              <a:t>được</a:t>
            </a:r>
            <a:r>
              <a:rPr lang="en-US" sz="4551" dirty="0">
                <a:solidFill>
                  <a:srgbClr val="FFFFFF"/>
                </a:solidFill>
                <a:latin typeface="Josefin Sans Regular"/>
              </a:rPr>
              <a:t> </a:t>
            </a:r>
            <a:r>
              <a:rPr lang="en-US" sz="4551" dirty="0" err="1">
                <a:solidFill>
                  <a:srgbClr val="FFFFFF"/>
                </a:solidFill>
                <a:latin typeface="Josefin Sans Regular"/>
              </a:rPr>
              <a:t>những</a:t>
            </a:r>
            <a:r>
              <a:rPr lang="en-US" sz="4551" dirty="0">
                <a:solidFill>
                  <a:srgbClr val="FFFFFF"/>
                </a:solidFill>
                <a:latin typeface="Josefin Sans Regular"/>
              </a:rPr>
              <a:t> </a:t>
            </a:r>
            <a:r>
              <a:rPr lang="en-US" sz="4551" dirty="0" err="1">
                <a:solidFill>
                  <a:srgbClr val="FFFFFF"/>
                </a:solidFill>
                <a:latin typeface="Josefin Sans Regular"/>
              </a:rPr>
              <a:t>sản</a:t>
            </a:r>
            <a:r>
              <a:rPr lang="en-US" sz="4551" dirty="0">
                <a:solidFill>
                  <a:srgbClr val="FFFFFF"/>
                </a:solidFill>
                <a:latin typeface="Josefin Sans Regular"/>
              </a:rPr>
              <a:t> </a:t>
            </a:r>
            <a:r>
              <a:rPr lang="en-US" sz="4551" dirty="0" err="1">
                <a:solidFill>
                  <a:srgbClr val="FFFFFF"/>
                </a:solidFill>
                <a:latin typeface="Josefin Sans Regular"/>
              </a:rPr>
              <a:t>phẩm</a:t>
            </a:r>
            <a:r>
              <a:rPr lang="en-US" sz="4551" dirty="0">
                <a:solidFill>
                  <a:srgbClr val="FFFFFF"/>
                </a:solidFill>
                <a:latin typeface="Josefin Sans Regular"/>
              </a:rPr>
              <a:t> </a:t>
            </a:r>
            <a:r>
              <a:rPr lang="en-US" sz="4551" dirty="0" err="1">
                <a:solidFill>
                  <a:srgbClr val="FFFFFF"/>
                </a:solidFill>
                <a:latin typeface="Josefin Sans Regular"/>
              </a:rPr>
              <a:t>tái</a:t>
            </a:r>
            <a:r>
              <a:rPr lang="en-US" sz="4551" dirty="0">
                <a:solidFill>
                  <a:srgbClr val="FFFFFF"/>
                </a:solidFill>
                <a:latin typeface="Josefin Sans Regular"/>
              </a:rPr>
              <a:t> </a:t>
            </a:r>
            <a:r>
              <a:rPr lang="en-US" sz="4551" dirty="0" err="1">
                <a:solidFill>
                  <a:srgbClr val="FFFFFF"/>
                </a:solidFill>
                <a:latin typeface="Josefin Sans Regular"/>
              </a:rPr>
              <a:t>chế</a:t>
            </a:r>
            <a:r>
              <a:rPr lang="en-US" sz="4551" dirty="0">
                <a:solidFill>
                  <a:srgbClr val="FFFFFF"/>
                </a:solidFill>
                <a:latin typeface="Josefin Sans Regular"/>
              </a:rPr>
              <a:t> </a:t>
            </a:r>
            <a:r>
              <a:rPr lang="en-US" sz="4551" dirty="0" err="1">
                <a:solidFill>
                  <a:srgbClr val="FFFFFF"/>
                </a:solidFill>
                <a:latin typeface="Josefin Sans Regular"/>
              </a:rPr>
              <a:t>khi</a:t>
            </a:r>
            <a:r>
              <a:rPr lang="en-US" sz="4551" dirty="0">
                <a:solidFill>
                  <a:srgbClr val="FFFFFF"/>
                </a:solidFill>
                <a:latin typeface="Josefin Sans Regular"/>
              </a:rPr>
              <a:t> </a:t>
            </a:r>
            <a:r>
              <a:rPr lang="en-US" sz="4551" dirty="0" err="1">
                <a:solidFill>
                  <a:srgbClr val="FFDE59"/>
                </a:solidFill>
                <a:latin typeface="Josefin Sans Regular"/>
              </a:rPr>
              <a:t>sử</a:t>
            </a:r>
            <a:r>
              <a:rPr lang="en-US" sz="4551" dirty="0">
                <a:solidFill>
                  <a:srgbClr val="FFDE59"/>
                </a:solidFill>
                <a:latin typeface="Josefin Sans Regular"/>
              </a:rPr>
              <a:t> </a:t>
            </a:r>
            <a:r>
              <a:rPr lang="en-US" sz="4551" dirty="0" err="1">
                <a:solidFill>
                  <a:srgbClr val="FFDE59"/>
                </a:solidFill>
                <a:latin typeface="Josefin Sans Regular"/>
              </a:rPr>
              <a:t>dụng</a:t>
            </a:r>
            <a:r>
              <a:rPr lang="en-US" sz="4551" dirty="0">
                <a:solidFill>
                  <a:srgbClr val="FFDE59"/>
                </a:solidFill>
                <a:latin typeface="Josefin Sans Regular"/>
              </a:rPr>
              <a:t> </a:t>
            </a:r>
            <a:r>
              <a:rPr lang="en-US" sz="4551" dirty="0" err="1">
                <a:solidFill>
                  <a:srgbClr val="FFDE59"/>
                </a:solidFill>
                <a:latin typeface="Josefin Sans Regular"/>
              </a:rPr>
              <a:t>các</a:t>
            </a:r>
            <a:r>
              <a:rPr lang="en-US" sz="4551" dirty="0">
                <a:solidFill>
                  <a:srgbClr val="FFDE59"/>
                </a:solidFill>
                <a:latin typeface="Josefin Sans Regular"/>
              </a:rPr>
              <a:t> </a:t>
            </a:r>
            <a:r>
              <a:rPr lang="en-US" sz="4551" dirty="0" err="1">
                <a:solidFill>
                  <a:srgbClr val="FFDE59"/>
                </a:solidFill>
                <a:latin typeface="Josefin Sans Regular"/>
              </a:rPr>
              <a:t>chất</a:t>
            </a:r>
            <a:r>
              <a:rPr lang="en-US" sz="4551" dirty="0">
                <a:solidFill>
                  <a:srgbClr val="FFDE59"/>
                </a:solidFill>
                <a:latin typeface="Josefin Sans Regular"/>
              </a:rPr>
              <a:t> </a:t>
            </a:r>
            <a:r>
              <a:rPr lang="en-US" sz="4551" dirty="0" err="1">
                <a:solidFill>
                  <a:srgbClr val="FFDE59"/>
                </a:solidFill>
                <a:latin typeface="Josefin Sans Regular"/>
              </a:rPr>
              <a:t>thải</a:t>
            </a:r>
            <a:r>
              <a:rPr lang="en-US" sz="4551" dirty="0">
                <a:solidFill>
                  <a:srgbClr val="FFDE59"/>
                </a:solidFill>
                <a:latin typeface="Josefin Sans Regular"/>
              </a:rPr>
              <a:t> </a:t>
            </a:r>
            <a:r>
              <a:rPr lang="en-US" sz="4551" dirty="0" err="1">
                <a:solidFill>
                  <a:srgbClr val="FFDE59"/>
                </a:solidFill>
                <a:latin typeface="Josefin Sans Regular"/>
              </a:rPr>
              <a:t>sinh</a:t>
            </a:r>
            <a:r>
              <a:rPr lang="en-US" sz="4551" dirty="0">
                <a:solidFill>
                  <a:srgbClr val="FFDE59"/>
                </a:solidFill>
                <a:latin typeface="Josefin Sans Regular"/>
              </a:rPr>
              <a:t> </a:t>
            </a:r>
            <a:r>
              <a:rPr lang="en-US" sz="4551" dirty="0" err="1">
                <a:solidFill>
                  <a:srgbClr val="FFDE59"/>
                </a:solidFill>
                <a:latin typeface="Josefin Sans Regular"/>
              </a:rPr>
              <a:t>hoạt</a:t>
            </a:r>
            <a:r>
              <a:rPr lang="en-US" sz="4551" dirty="0">
                <a:solidFill>
                  <a:srgbClr val="FFDE59"/>
                </a:solidFill>
                <a:latin typeface="Josefin Sans Regular"/>
              </a:rPr>
              <a:t> </a:t>
            </a:r>
            <a:r>
              <a:rPr lang="en-US" sz="4551" dirty="0" err="1">
                <a:solidFill>
                  <a:srgbClr val="FFDE59"/>
                </a:solidFill>
                <a:latin typeface="Josefin Sans Regular"/>
              </a:rPr>
              <a:t>làm</a:t>
            </a:r>
            <a:r>
              <a:rPr lang="en-US" sz="4551" dirty="0">
                <a:solidFill>
                  <a:srgbClr val="FFDE59"/>
                </a:solidFill>
                <a:latin typeface="Josefin Sans Regular"/>
              </a:rPr>
              <a:t> </a:t>
            </a:r>
            <a:r>
              <a:rPr lang="en-US" sz="4551" dirty="0" err="1">
                <a:solidFill>
                  <a:srgbClr val="FFDE59"/>
                </a:solidFill>
                <a:latin typeface="Josefin Sans Regular"/>
              </a:rPr>
              <a:t>nguyên</a:t>
            </a:r>
            <a:r>
              <a:rPr lang="en-US" sz="4551" dirty="0">
                <a:solidFill>
                  <a:srgbClr val="FFDE59"/>
                </a:solidFill>
                <a:latin typeface="Josefin Sans Regular"/>
              </a:rPr>
              <a:t> </a:t>
            </a:r>
            <a:r>
              <a:rPr lang="en-US" sz="4551" dirty="0" err="1">
                <a:solidFill>
                  <a:srgbClr val="FFDE59"/>
                </a:solidFill>
                <a:latin typeface="Josefin Sans Regular"/>
              </a:rPr>
              <a:t>liệu</a:t>
            </a:r>
            <a:r>
              <a:rPr lang="en-US" sz="4551" dirty="0">
                <a:solidFill>
                  <a:srgbClr val="FFDE59"/>
                </a:solidFill>
                <a:latin typeface="Josefin Sans Regular"/>
              </a:rPr>
              <a:t>. </a:t>
            </a:r>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l="1179" t="2358" r="117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228131" y="876300"/>
            <a:ext cx="6750769" cy="1615827"/>
          </a:xfrm>
          <a:prstGeom prst="rect">
            <a:avLst/>
          </a:prstGeom>
        </p:spPr>
        <p:txBody>
          <a:bodyPr wrap="square" lIns="0" tIns="0" rIns="0" bIns="0" rtlCol="0" anchor="t">
            <a:spAutoFit/>
          </a:bodyPr>
          <a:lstStyle/>
          <a:p>
            <a:pPr algn="ctr">
              <a:lnSpc>
                <a:spcPts val="12599"/>
              </a:lnSpc>
            </a:pPr>
            <a:r>
              <a:rPr lang="en-US" sz="9000" dirty="0">
                <a:solidFill>
                  <a:srgbClr val="EDBD3C"/>
                </a:solidFill>
                <a:latin typeface="Sriracha"/>
              </a:rPr>
              <a:t>TRÒ CHƠI</a:t>
            </a:r>
          </a:p>
        </p:txBody>
      </p:sp>
      <p:sp>
        <p:nvSpPr>
          <p:cNvPr id="3" name="TextBox 3"/>
          <p:cNvSpPr txBox="1"/>
          <p:nvPr/>
        </p:nvSpPr>
        <p:spPr>
          <a:xfrm>
            <a:off x="2730225" y="3429000"/>
            <a:ext cx="13746583" cy="1714500"/>
          </a:xfrm>
          <a:prstGeom prst="rect">
            <a:avLst/>
          </a:prstGeom>
        </p:spPr>
        <p:txBody>
          <a:bodyPr lIns="0" tIns="0" rIns="0" bIns="0" rtlCol="0" anchor="t">
            <a:spAutoFit/>
          </a:bodyPr>
          <a:lstStyle/>
          <a:p>
            <a:pPr algn="ctr">
              <a:lnSpc>
                <a:spcPts val="12599"/>
              </a:lnSpc>
            </a:pPr>
            <a:r>
              <a:rPr lang="en-US" sz="9000">
                <a:solidFill>
                  <a:srgbClr val="FF5757"/>
                </a:solidFill>
                <a:latin typeface="Bungee"/>
              </a:rPr>
              <a:t>AI THÔNG MINH HƠN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2"/>
          <p:cNvSpPr txBox="1"/>
          <p:nvPr/>
        </p:nvSpPr>
        <p:spPr>
          <a:xfrm>
            <a:off x="1209907" y="3117850"/>
            <a:ext cx="15925337" cy="1917961"/>
          </a:xfrm>
          <a:prstGeom prst="rect">
            <a:avLst/>
          </a:prstGeom>
        </p:spPr>
        <p:txBody>
          <a:bodyPr lIns="0" tIns="0" rIns="0" bIns="0" rtlCol="0" anchor="t">
            <a:spAutoFit/>
          </a:bodyPr>
          <a:lstStyle/>
          <a:p>
            <a:pPr algn="ctr">
              <a:lnSpc>
                <a:spcPts val="8000"/>
              </a:lnSpc>
            </a:pPr>
            <a:r>
              <a:rPr lang="en-US" sz="4000" spc="400" dirty="0" err="1">
                <a:solidFill>
                  <a:srgbClr val="FFFFFF"/>
                </a:solidFill>
                <a:latin typeface="Muli Black"/>
              </a:rPr>
              <a:t>Trong</a:t>
            </a:r>
            <a:r>
              <a:rPr lang="en-US" sz="4000" spc="400" dirty="0">
                <a:solidFill>
                  <a:srgbClr val="FFFFFF"/>
                </a:solidFill>
                <a:latin typeface="Muli Black"/>
              </a:rPr>
              <a:t> </a:t>
            </a:r>
            <a:r>
              <a:rPr lang="en-US" sz="4000" spc="400" dirty="0" err="1">
                <a:solidFill>
                  <a:srgbClr val="FFFFFF"/>
                </a:solidFill>
                <a:latin typeface="Muli Black"/>
              </a:rPr>
              <a:t>thời</a:t>
            </a:r>
            <a:r>
              <a:rPr lang="en-US" sz="4000" spc="400" dirty="0">
                <a:solidFill>
                  <a:srgbClr val="FFFFFF"/>
                </a:solidFill>
                <a:latin typeface="Muli Black"/>
              </a:rPr>
              <a:t> </a:t>
            </a:r>
            <a:r>
              <a:rPr lang="en-US" sz="4000" spc="400" dirty="0" err="1">
                <a:solidFill>
                  <a:srgbClr val="FFFFFF"/>
                </a:solidFill>
                <a:latin typeface="Muli Black"/>
              </a:rPr>
              <a:t>gian</a:t>
            </a:r>
            <a:r>
              <a:rPr lang="en-US" sz="4000" spc="400" dirty="0">
                <a:solidFill>
                  <a:srgbClr val="FFFFFF"/>
                </a:solidFill>
                <a:latin typeface="Muli Black"/>
              </a:rPr>
              <a:t> 1 </a:t>
            </a:r>
            <a:r>
              <a:rPr lang="en-US" sz="4000" spc="400" dirty="0" err="1">
                <a:solidFill>
                  <a:srgbClr val="FFFFFF"/>
                </a:solidFill>
                <a:latin typeface="Muli Black"/>
              </a:rPr>
              <a:t>phút</a:t>
            </a:r>
            <a:r>
              <a:rPr lang="en-US" sz="4000" spc="400" dirty="0">
                <a:solidFill>
                  <a:srgbClr val="FFFFFF"/>
                </a:solidFill>
                <a:latin typeface="Muli Black"/>
              </a:rPr>
              <a:t>, </a:t>
            </a:r>
            <a:r>
              <a:rPr lang="en-US" sz="4000" spc="400" dirty="0" err="1">
                <a:solidFill>
                  <a:srgbClr val="FFFFFF"/>
                </a:solidFill>
                <a:latin typeface="Muli Black"/>
              </a:rPr>
              <a:t>các</a:t>
            </a:r>
            <a:r>
              <a:rPr lang="en-US" sz="4000" spc="400" dirty="0">
                <a:solidFill>
                  <a:srgbClr val="FFFFFF"/>
                </a:solidFill>
                <a:latin typeface="Muli Black"/>
              </a:rPr>
              <a:t> </a:t>
            </a:r>
            <a:r>
              <a:rPr lang="en-US" sz="4000" spc="400" dirty="0" err="1">
                <a:solidFill>
                  <a:srgbClr val="FFFFFF"/>
                </a:solidFill>
                <a:latin typeface="Muli Black"/>
              </a:rPr>
              <a:t>bạn</a:t>
            </a:r>
            <a:r>
              <a:rPr lang="en-US" sz="4000" spc="400" dirty="0">
                <a:solidFill>
                  <a:srgbClr val="FFFFFF"/>
                </a:solidFill>
                <a:latin typeface="Muli Black"/>
              </a:rPr>
              <a:t> </a:t>
            </a:r>
            <a:r>
              <a:rPr lang="en-US" sz="4000" spc="400" dirty="0" err="1">
                <a:solidFill>
                  <a:srgbClr val="FFFFFF"/>
                </a:solidFill>
                <a:latin typeface="Muli Black"/>
              </a:rPr>
              <a:t>sẽ</a:t>
            </a:r>
            <a:r>
              <a:rPr lang="en-US" sz="4000" spc="400" dirty="0">
                <a:solidFill>
                  <a:srgbClr val="FFFFFF"/>
                </a:solidFill>
                <a:latin typeface="Muli Black"/>
              </a:rPr>
              <a:t> </a:t>
            </a:r>
            <a:r>
              <a:rPr lang="en-US" sz="4000" spc="400" dirty="0" err="1">
                <a:solidFill>
                  <a:srgbClr val="FFFFFF"/>
                </a:solidFill>
                <a:latin typeface="Muli Black"/>
              </a:rPr>
              <a:t>quan</a:t>
            </a:r>
            <a:r>
              <a:rPr lang="en-US" sz="4000" spc="400" dirty="0">
                <a:solidFill>
                  <a:srgbClr val="FFFFFF"/>
                </a:solidFill>
                <a:latin typeface="Muli Black"/>
              </a:rPr>
              <a:t> </a:t>
            </a:r>
            <a:r>
              <a:rPr lang="en-US" sz="4000" spc="400" dirty="0" err="1">
                <a:solidFill>
                  <a:srgbClr val="FFFFFF"/>
                </a:solidFill>
                <a:latin typeface="Muli Black"/>
              </a:rPr>
              <a:t>sát</a:t>
            </a:r>
            <a:r>
              <a:rPr lang="en-US" sz="4000" spc="400" dirty="0">
                <a:solidFill>
                  <a:srgbClr val="FFFFFF"/>
                </a:solidFill>
                <a:latin typeface="Muli Black"/>
              </a:rPr>
              <a:t> </a:t>
            </a:r>
            <a:r>
              <a:rPr lang="en-US" sz="4000" spc="400" dirty="0" err="1">
                <a:solidFill>
                  <a:srgbClr val="FFFFFF"/>
                </a:solidFill>
                <a:latin typeface="Muli Black"/>
              </a:rPr>
              <a:t>các</a:t>
            </a:r>
            <a:r>
              <a:rPr lang="en-US" sz="4000" spc="400" dirty="0">
                <a:solidFill>
                  <a:srgbClr val="FFFFFF"/>
                </a:solidFill>
                <a:latin typeface="Muli Black"/>
              </a:rPr>
              <a:t> </a:t>
            </a:r>
            <a:r>
              <a:rPr lang="en-US" sz="4000" spc="400" dirty="0" err="1">
                <a:solidFill>
                  <a:srgbClr val="FFFFFF"/>
                </a:solidFill>
                <a:latin typeface="Muli Black"/>
              </a:rPr>
              <a:t>hình</a:t>
            </a:r>
            <a:r>
              <a:rPr lang="en-US" sz="4000" spc="400" dirty="0">
                <a:solidFill>
                  <a:srgbClr val="FFFFFF"/>
                </a:solidFill>
                <a:latin typeface="Muli Black"/>
              </a:rPr>
              <a:t> </a:t>
            </a:r>
            <a:r>
              <a:rPr lang="en-US" sz="4000" spc="400" dirty="0" err="1">
                <a:solidFill>
                  <a:srgbClr val="FFFFFF"/>
                </a:solidFill>
                <a:latin typeface="Muli Black"/>
              </a:rPr>
              <a:t>ảnh</a:t>
            </a:r>
            <a:r>
              <a:rPr lang="en-US" sz="4000" spc="400" dirty="0">
                <a:solidFill>
                  <a:srgbClr val="FFFFFF"/>
                </a:solidFill>
                <a:latin typeface="Muli Black"/>
              </a:rPr>
              <a:t> </a:t>
            </a:r>
            <a:r>
              <a:rPr lang="en-US" sz="4000" spc="400" dirty="0" err="1">
                <a:solidFill>
                  <a:srgbClr val="FFFFFF"/>
                </a:solidFill>
                <a:latin typeface="Muli Black"/>
              </a:rPr>
              <a:t>và</a:t>
            </a:r>
            <a:r>
              <a:rPr lang="en-US" sz="4000" spc="400" dirty="0">
                <a:solidFill>
                  <a:srgbClr val="FFFFFF"/>
                </a:solidFill>
                <a:latin typeface="Muli Black"/>
              </a:rPr>
              <a:t> </a:t>
            </a:r>
            <a:r>
              <a:rPr lang="en-US" sz="4000" spc="400" dirty="0" err="1">
                <a:solidFill>
                  <a:srgbClr val="FFFFFF"/>
                </a:solidFill>
                <a:latin typeface="Muli Black"/>
              </a:rPr>
              <a:t>hãy</a:t>
            </a:r>
            <a:r>
              <a:rPr lang="en-US" sz="4000" spc="400" dirty="0">
                <a:solidFill>
                  <a:srgbClr val="FFFFFF"/>
                </a:solidFill>
                <a:latin typeface="Muli Black"/>
              </a:rPr>
              <a:t> </a:t>
            </a:r>
            <a:r>
              <a:rPr lang="en-US" sz="4000" spc="400" dirty="0" err="1">
                <a:solidFill>
                  <a:srgbClr val="FFFFFF"/>
                </a:solidFill>
                <a:latin typeface="Muli Black"/>
              </a:rPr>
              <a:t>viết</a:t>
            </a:r>
            <a:r>
              <a:rPr lang="en-US" sz="4000" spc="400" dirty="0">
                <a:solidFill>
                  <a:srgbClr val="FFFFFF"/>
                </a:solidFill>
                <a:latin typeface="Muli Black"/>
              </a:rPr>
              <a:t> </a:t>
            </a:r>
            <a:r>
              <a:rPr lang="en-US" sz="4000" spc="400" dirty="0" err="1">
                <a:solidFill>
                  <a:srgbClr val="FFFFFF"/>
                </a:solidFill>
                <a:latin typeface="Muli Black"/>
              </a:rPr>
              <a:t>tên</a:t>
            </a:r>
            <a:r>
              <a:rPr lang="en-US" sz="4000" spc="400" dirty="0">
                <a:solidFill>
                  <a:srgbClr val="FFFFFF"/>
                </a:solidFill>
                <a:latin typeface="Muli Black"/>
              </a:rPr>
              <a:t> </a:t>
            </a:r>
            <a:r>
              <a:rPr lang="en-US" sz="4000" spc="400" dirty="0" err="1">
                <a:solidFill>
                  <a:srgbClr val="FFFFFF"/>
                </a:solidFill>
                <a:latin typeface="Muli Black"/>
              </a:rPr>
              <a:t>các</a:t>
            </a:r>
            <a:r>
              <a:rPr lang="en-US" sz="4000" spc="400" dirty="0">
                <a:solidFill>
                  <a:srgbClr val="FFFFFF"/>
                </a:solidFill>
                <a:latin typeface="Muli Black"/>
              </a:rPr>
              <a:t> </a:t>
            </a:r>
            <a:r>
              <a:rPr lang="en-US" sz="4000" spc="400" dirty="0" err="1">
                <a:solidFill>
                  <a:srgbClr val="FFFFFF"/>
                </a:solidFill>
                <a:latin typeface="Muli Black"/>
              </a:rPr>
              <a:t>vật</a:t>
            </a:r>
            <a:r>
              <a:rPr lang="en-US" sz="4000" spc="400" dirty="0">
                <a:solidFill>
                  <a:srgbClr val="FFFFFF"/>
                </a:solidFill>
                <a:latin typeface="Muli Black"/>
              </a:rPr>
              <a:t> </a:t>
            </a:r>
            <a:r>
              <a:rPr lang="en-US" sz="4000" spc="400" dirty="0" err="1">
                <a:solidFill>
                  <a:srgbClr val="FFFFFF"/>
                </a:solidFill>
                <a:latin typeface="Muli Black"/>
              </a:rPr>
              <a:t>liệu</a:t>
            </a:r>
            <a:r>
              <a:rPr lang="en-US" sz="4000" spc="400" dirty="0">
                <a:solidFill>
                  <a:srgbClr val="FFFFFF"/>
                </a:solidFill>
                <a:latin typeface="Muli Black"/>
              </a:rPr>
              <a:t> </a:t>
            </a:r>
            <a:r>
              <a:rPr lang="en-US" sz="4000" spc="400" dirty="0" err="1">
                <a:solidFill>
                  <a:srgbClr val="FFFFFF"/>
                </a:solidFill>
                <a:latin typeface="Muli Black"/>
              </a:rPr>
              <a:t>xuất</a:t>
            </a:r>
            <a:r>
              <a:rPr lang="en-US" sz="4000" spc="400" dirty="0">
                <a:solidFill>
                  <a:srgbClr val="FFFFFF"/>
                </a:solidFill>
                <a:latin typeface="Muli Black"/>
              </a:rPr>
              <a:t> </a:t>
            </a:r>
            <a:r>
              <a:rPr lang="en-US" sz="4000" spc="400" dirty="0" err="1">
                <a:solidFill>
                  <a:srgbClr val="FFFFFF"/>
                </a:solidFill>
                <a:latin typeface="Muli Black"/>
              </a:rPr>
              <a:t>hiện</a:t>
            </a:r>
            <a:r>
              <a:rPr lang="en-US" sz="4000" spc="400" dirty="0">
                <a:solidFill>
                  <a:srgbClr val="FFFFFF"/>
                </a:solidFill>
                <a:latin typeface="Muli Black"/>
              </a:rPr>
              <a:t> </a:t>
            </a:r>
            <a:r>
              <a:rPr lang="en-US" sz="4000" spc="400" dirty="0" err="1">
                <a:solidFill>
                  <a:srgbClr val="FFFFFF"/>
                </a:solidFill>
                <a:latin typeface="Muli Black"/>
              </a:rPr>
              <a:t>vào</a:t>
            </a:r>
            <a:r>
              <a:rPr lang="en-US" sz="4000" spc="400" dirty="0">
                <a:solidFill>
                  <a:srgbClr val="FFFFFF"/>
                </a:solidFill>
                <a:latin typeface="Muli Black"/>
              </a:rPr>
              <a:t> </a:t>
            </a:r>
            <a:r>
              <a:rPr lang="en-US" sz="4000" spc="400" dirty="0" err="1">
                <a:solidFill>
                  <a:srgbClr val="FFFFFF"/>
                </a:solidFill>
                <a:latin typeface="Muli Black"/>
              </a:rPr>
              <a:t>vở</a:t>
            </a:r>
            <a:r>
              <a:rPr lang="en-US" sz="4000" spc="400" dirty="0">
                <a:solidFill>
                  <a:srgbClr val="FFFFFF"/>
                </a:solidFill>
                <a:latin typeface="Muli Black"/>
              </a:rPr>
              <a:t>. </a:t>
            </a:r>
            <a:endParaRPr lang="en-US" sz="4000" spc="400" dirty="0">
              <a:solidFill>
                <a:srgbClr val="000000"/>
              </a:solidFill>
              <a:latin typeface="Muli Black"/>
            </a:endParaRPr>
          </a:p>
        </p:txBody>
      </p:sp>
      <p:sp>
        <p:nvSpPr>
          <p:cNvPr id="3" name="TextBox 3"/>
          <p:cNvSpPr txBox="1"/>
          <p:nvPr/>
        </p:nvSpPr>
        <p:spPr>
          <a:xfrm>
            <a:off x="3374461" y="819755"/>
            <a:ext cx="11596228" cy="1254125"/>
          </a:xfrm>
          <a:prstGeom prst="rect">
            <a:avLst/>
          </a:prstGeom>
        </p:spPr>
        <p:txBody>
          <a:bodyPr lIns="0" tIns="0" rIns="0" bIns="0" rtlCol="0" anchor="t">
            <a:spAutoFit/>
          </a:bodyPr>
          <a:lstStyle/>
          <a:p>
            <a:pPr algn="ctr">
              <a:lnSpc>
                <a:spcPts val="8799"/>
              </a:lnSpc>
              <a:spcBef>
                <a:spcPct val="0"/>
              </a:spcBef>
            </a:pPr>
            <a:r>
              <a:rPr lang="en-US" sz="10999" dirty="0">
                <a:solidFill>
                  <a:srgbClr val="CFFF00"/>
                </a:solidFill>
                <a:latin typeface="Muli Black Bold"/>
              </a:rPr>
              <a:t>LUẬT CHƠI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NTT_KHTN6_CĐ3_Bài 13_Trò chơi (1)">
            <a:hlinkClick r:id="" action="ppaction://media"/>
            <a:extLst>
              <a:ext uri="{FF2B5EF4-FFF2-40B4-BE49-F238E27FC236}">
                <a16:creationId xmlns:a16="http://schemas.microsoft.com/office/drawing/2014/main" id="{80CC25E5-3F36-4267-AA78-B722F56DC2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9577" b="24626"/>
          <a:stretch>
            <a:fillRect/>
          </a:stretch>
        </p:blipFill>
        <p:spPr>
          <a:xfrm>
            <a:off x="10520628" y="4877633"/>
            <a:ext cx="8010303" cy="567402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31" r="38887" b="11460"/>
          <a:stretch>
            <a:fillRect/>
          </a:stretch>
        </p:blipFill>
        <p:spPr>
          <a:xfrm rot="-10800000">
            <a:off x="-242931" y="-110423"/>
            <a:ext cx="6858019" cy="6514008"/>
          </a:xfrm>
          <a:prstGeom prst="rect">
            <a:avLst/>
          </a:prstGeom>
        </p:spPr>
      </p:pic>
      <p:grpSp>
        <p:nvGrpSpPr>
          <p:cNvPr id="4" name="Group 4"/>
          <p:cNvGrpSpPr/>
          <p:nvPr/>
        </p:nvGrpSpPr>
        <p:grpSpPr>
          <a:xfrm>
            <a:off x="1000125" y="1966241"/>
            <a:ext cx="8115300" cy="6144675"/>
            <a:chOff x="0" y="0"/>
            <a:chExt cx="16770037" cy="12697795"/>
          </a:xfrm>
        </p:grpSpPr>
        <p:sp>
          <p:nvSpPr>
            <p:cNvPr id="5" name="Freeform 5"/>
            <p:cNvSpPr/>
            <p:nvPr/>
          </p:nvSpPr>
          <p:spPr>
            <a:xfrm>
              <a:off x="304800" y="304800"/>
              <a:ext cx="16465237" cy="12392995"/>
            </a:xfrm>
            <a:custGeom>
              <a:avLst/>
              <a:gdLst/>
              <a:ahLst/>
              <a:cxnLst/>
              <a:rect l="l" t="t" r="r" b="b"/>
              <a:pathLst>
                <a:path w="16465237" h="12392995">
                  <a:moveTo>
                    <a:pt x="16465237" y="0"/>
                  </a:moveTo>
                  <a:lnTo>
                    <a:pt x="16465237" y="12392995"/>
                  </a:lnTo>
                  <a:lnTo>
                    <a:pt x="0" y="12392995"/>
                  </a:lnTo>
                  <a:lnTo>
                    <a:pt x="0" y="12088195"/>
                  </a:lnTo>
                  <a:lnTo>
                    <a:pt x="16160437" y="12088195"/>
                  </a:lnTo>
                  <a:lnTo>
                    <a:pt x="16160437" y="0"/>
                  </a:lnTo>
                  <a:close/>
                </a:path>
              </a:pathLst>
            </a:custGeom>
            <a:solidFill>
              <a:srgbClr val="1E1C40"/>
            </a:solidFill>
          </p:spPr>
        </p:sp>
        <p:sp>
          <p:nvSpPr>
            <p:cNvPr id="6" name="Freeform 6"/>
            <p:cNvSpPr/>
            <p:nvPr/>
          </p:nvSpPr>
          <p:spPr>
            <a:xfrm>
              <a:off x="0" y="0"/>
              <a:ext cx="16465237" cy="12392995"/>
            </a:xfrm>
            <a:custGeom>
              <a:avLst/>
              <a:gdLst/>
              <a:ahLst/>
              <a:cxnLst/>
              <a:rect l="l" t="t" r="r" b="b"/>
              <a:pathLst>
                <a:path w="16465237" h="12392995">
                  <a:moveTo>
                    <a:pt x="0" y="0"/>
                  </a:moveTo>
                  <a:lnTo>
                    <a:pt x="16465237" y="0"/>
                  </a:lnTo>
                  <a:lnTo>
                    <a:pt x="16465237" y="12392995"/>
                  </a:lnTo>
                  <a:lnTo>
                    <a:pt x="0" y="12392995"/>
                  </a:lnTo>
                  <a:close/>
                </a:path>
              </a:pathLst>
            </a:custGeom>
            <a:solidFill>
              <a:srgbClr val="8F8CC1"/>
            </a:solidFill>
          </p:spPr>
        </p:sp>
      </p:grpSp>
      <p:grpSp>
        <p:nvGrpSpPr>
          <p:cNvPr id="7" name="Group 7"/>
          <p:cNvGrpSpPr/>
          <p:nvPr/>
        </p:nvGrpSpPr>
        <p:grpSpPr>
          <a:xfrm>
            <a:off x="9505236" y="2071163"/>
            <a:ext cx="7754064" cy="6039753"/>
            <a:chOff x="0" y="0"/>
            <a:chExt cx="16023552" cy="12480977"/>
          </a:xfrm>
        </p:grpSpPr>
        <p:sp>
          <p:nvSpPr>
            <p:cNvPr id="8" name="Freeform 8"/>
            <p:cNvSpPr/>
            <p:nvPr/>
          </p:nvSpPr>
          <p:spPr>
            <a:xfrm>
              <a:off x="304800" y="304800"/>
              <a:ext cx="15718752" cy="12176177"/>
            </a:xfrm>
            <a:custGeom>
              <a:avLst/>
              <a:gdLst/>
              <a:ahLst/>
              <a:cxnLst/>
              <a:rect l="l" t="t" r="r" b="b"/>
              <a:pathLst>
                <a:path w="15718752" h="12176177">
                  <a:moveTo>
                    <a:pt x="15718752" y="0"/>
                  </a:moveTo>
                  <a:lnTo>
                    <a:pt x="15718752" y="12176177"/>
                  </a:lnTo>
                  <a:lnTo>
                    <a:pt x="0" y="12176177"/>
                  </a:lnTo>
                  <a:lnTo>
                    <a:pt x="0" y="11871377"/>
                  </a:lnTo>
                  <a:lnTo>
                    <a:pt x="15413952" y="11871377"/>
                  </a:lnTo>
                  <a:lnTo>
                    <a:pt x="15413952" y="0"/>
                  </a:lnTo>
                  <a:close/>
                </a:path>
              </a:pathLst>
            </a:custGeom>
            <a:solidFill>
              <a:srgbClr val="1E1C40"/>
            </a:solidFill>
          </p:spPr>
        </p:sp>
        <p:sp>
          <p:nvSpPr>
            <p:cNvPr id="9" name="Freeform 9"/>
            <p:cNvSpPr/>
            <p:nvPr/>
          </p:nvSpPr>
          <p:spPr>
            <a:xfrm>
              <a:off x="0" y="0"/>
              <a:ext cx="15718752" cy="12176177"/>
            </a:xfrm>
            <a:custGeom>
              <a:avLst/>
              <a:gdLst/>
              <a:ahLst/>
              <a:cxnLst/>
              <a:rect l="l" t="t" r="r" b="b"/>
              <a:pathLst>
                <a:path w="15718752" h="12176177">
                  <a:moveTo>
                    <a:pt x="0" y="0"/>
                  </a:moveTo>
                  <a:lnTo>
                    <a:pt x="15718752" y="0"/>
                  </a:lnTo>
                  <a:lnTo>
                    <a:pt x="15718752" y="12176177"/>
                  </a:lnTo>
                  <a:lnTo>
                    <a:pt x="0" y="12176177"/>
                  </a:lnTo>
                  <a:close/>
                </a:path>
              </a:pathLst>
            </a:custGeom>
            <a:solidFill>
              <a:srgbClr val="A982C8"/>
            </a:solidFill>
          </p:spPr>
        </p:sp>
      </p:grpSp>
      <p:sp>
        <p:nvSpPr>
          <p:cNvPr id="10" name="TextBox 10"/>
          <p:cNvSpPr txBox="1"/>
          <p:nvPr/>
        </p:nvSpPr>
        <p:spPr>
          <a:xfrm>
            <a:off x="2350650" y="2137838"/>
            <a:ext cx="6756579" cy="835061"/>
          </a:xfrm>
          <a:prstGeom prst="rect">
            <a:avLst/>
          </a:prstGeom>
        </p:spPr>
        <p:txBody>
          <a:bodyPr lIns="0" tIns="0" rIns="0" bIns="0" rtlCol="0" anchor="t">
            <a:spAutoFit/>
          </a:bodyPr>
          <a:lstStyle/>
          <a:p>
            <a:pPr marL="0" lvl="0" indent="0" algn="ctr">
              <a:lnSpc>
                <a:spcPts val="6443"/>
              </a:lnSpc>
              <a:spcBef>
                <a:spcPct val="0"/>
              </a:spcBef>
            </a:pPr>
            <a:r>
              <a:rPr lang="en-US" sz="5911" dirty="0" err="1">
                <a:solidFill>
                  <a:srgbClr val="FBE675"/>
                </a:solidFill>
                <a:latin typeface="Muli Black"/>
              </a:rPr>
              <a:t>Vật</a:t>
            </a:r>
            <a:r>
              <a:rPr lang="en-US" sz="5911" dirty="0">
                <a:solidFill>
                  <a:srgbClr val="FBE675"/>
                </a:solidFill>
                <a:latin typeface="Muli Black"/>
              </a:rPr>
              <a:t> </a:t>
            </a:r>
            <a:r>
              <a:rPr lang="en-US" sz="5911" dirty="0" err="1">
                <a:solidFill>
                  <a:srgbClr val="FBE675"/>
                </a:solidFill>
                <a:latin typeface="Muli Black"/>
              </a:rPr>
              <a:t>liệu</a:t>
            </a:r>
            <a:endParaRPr lang="en-US" sz="5911" dirty="0">
              <a:solidFill>
                <a:srgbClr val="FBE675"/>
              </a:solidFill>
              <a:latin typeface="Muli Black"/>
            </a:endParaRPr>
          </a:p>
        </p:txBody>
      </p:sp>
      <p:sp>
        <p:nvSpPr>
          <p:cNvPr id="11" name="TextBox 11"/>
          <p:cNvSpPr txBox="1"/>
          <p:nvPr/>
        </p:nvSpPr>
        <p:spPr>
          <a:xfrm>
            <a:off x="9505236" y="2267696"/>
            <a:ext cx="6756579" cy="835061"/>
          </a:xfrm>
          <a:prstGeom prst="rect">
            <a:avLst/>
          </a:prstGeom>
        </p:spPr>
        <p:txBody>
          <a:bodyPr lIns="0" tIns="0" rIns="0" bIns="0" rtlCol="0" anchor="t">
            <a:spAutoFit/>
          </a:bodyPr>
          <a:lstStyle/>
          <a:p>
            <a:pPr marL="0" lvl="0" indent="0" algn="ctr">
              <a:lnSpc>
                <a:spcPts val="6443"/>
              </a:lnSpc>
              <a:spcBef>
                <a:spcPct val="0"/>
              </a:spcBef>
            </a:pPr>
            <a:r>
              <a:rPr lang="en-US" sz="5911">
                <a:solidFill>
                  <a:srgbClr val="CFFF00"/>
                </a:solidFill>
                <a:latin typeface="Muli Black"/>
              </a:rPr>
              <a:t>Nguyên liệu</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337" y="7368639"/>
            <a:ext cx="3827776" cy="382777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1074578" y="238623"/>
            <a:ext cx="3305068" cy="3287041"/>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37351">
            <a:off x="14695342" y="359101"/>
            <a:ext cx="3877462" cy="22418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12704">
            <a:off x="16562207" y="5788796"/>
            <a:ext cx="1185193" cy="4434395"/>
          </a:xfrm>
          <a:prstGeom prst="rect">
            <a:avLst/>
          </a:prstGeom>
        </p:spPr>
      </p:pic>
      <p:sp>
        <p:nvSpPr>
          <p:cNvPr id="16" name="TextBox 16"/>
          <p:cNvSpPr txBox="1"/>
          <p:nvPr/>
        </p:nvSpPr>
        <p:spPr>
          <a:xfrm>
            <a:off x="1028700" y="3216362"/>
            <a:ext cx="8115300" cy="4592320"/>
          </a:xfrm>
          <a:prstGeom prst="rect">
            <a:avLst/>
          </a:prstGeom>
        </p:spPr>
        <p:txBody>
          <a:bodyPr lIns="0" tIns="0" rIns="0" bIns="0" rtlCol="0" anchor="t">
            <a:spAutoFit/>
          </a:bodyPr>
          <a:lstStyle/>
          <a:p>
            <a:pPr algn="ctr">
              <a:lnSpc>
                <a:spcPts val="7279"/>
              </a:lnSpc>
            </a:pPr>
            <a:r>
              <a:rPr lang="en-US" sz="5200" dirty="0">
                <a:solidFill>
                  <a:srgbClr val="FFFFFF"/>
                </a:solidFill>
                <a:latin typeface="Asap SemiBold"/>
              </a:rPr>
              <a:t>Gang</a:t>
            </a:r>
          </a:p>
          <a:p>
            <a:pPr algn="ctr">
              <a:lnSpc>
                <a:spcPts val="7279"/>
              </a:lnSpc>
            </a:pPr>
            <a:r>
              <a:rPr lang="en-US" sz="5199" dirty="0" err="1">
                <a:solidFill>
                  <a:srgbClr val="FFFFFF"/>
                </a:solidFill>
                <a:latin typeface="Asap SemiBold"/>
              </a:rPr>
              <a:t>T</a:t>
            </a:r>
            <a:r>
              <a:rPr lang="en-US" sz="5200" dirty="0" err="1">
                <a:solidFill>
                  <a:srgbClr val="FFFFFF"/>
                </a:solidFill>
                <a:latin typeface="Asap SemiBold"/>
              </a:rPr>
              <a:t>hủy</a:t>
            </a:r>
            <a:r>
              <a:rPr lang="en-US" sz="5200" dirty="0">
                <a:solidFill>
                  <a:srgbClr val="FFFFFF"/>
                </a:solidFill>
                <a:latin typeface="Asap SemiBold"/>
              </a:rPr>
              <a:t> </a:t>
            </a:r>
            <a:r>
              <a:rPr lang="en-US" sz="5200" dirty="0" err="1">
                <a:solidFill>
                  <a:srgbClr val="FFFFFF"/>
                </a:solidFill>
                <a:latin typeface="Asap SemiBold"/>
              </a:rPr>
              <a:t>tinh</a:t>
            </a:r>
            <a:endParaRPr lang="en-US" sz="5200" dirty="0">
              <a:solidFill>
                <a:srgbClr val="FFFFFF"/>
              </a:solidFill>
              <a:latin typeface="Asap SemiBold"/>
            </a:endParaRPr>
          </a:p>
          <a:p>
            <a:pPr algn="ctr">
              <a:lnSpc>
                <a:spcPts val="7279"/>
              </a:lnSpc>
            </a:pPr>
            <a:r>
              <a:rPr lang="en-US" sz="5199" dirty="0" err="1">
                <a:solidFill>
                  <a:srgbClr val="FFFFFF"/>
                </a:solidFill>
                <a:latin typeface="Asap SemiBold"/>
              </a:rPr>
              <a:t>N</a:t>
            </a:r>
            <a:r>
              <a:rPr lang="en-US" sz="5200" dirty="0" err="1">
                <a:solidFill>
                  <a:srgbClr val="FFFFFF"/>
                </a:solidFill>
                <a:latin typeface="Asap SemiBold"/>
              </a:rPr>
              <a:t>hựa</a:t>
            </a:r>
            <a:r>
              <a:rPr lang="en-US" sz="5200" dirty="0">
                <a:solidFill>
                  <a:srgbClr val="FFFFFF"/>
                </a:solidFill>
                <a:latin typeface="Asap SemiBold"/>
              </a:rPr>
              <a:t> PVC</a:t>
            </a:r>
          </a:p>
          <a:p>
            <a:pPr algn="ctr">
              <a:lnSpc>
                <a:spcPts val="7279"/>
              </a:lnSpc>
            </a:pPr>
            <a:r>
              <a:rPr lang="en-US" sz="5199" dirty="0" err="1">
                <a:solidFill>
                  <a:srgbClr val="FFFFFF"/>
                </a:solidFill>
                <a:latin typeface="Asap SemiBold"/>
              </a:rPr>
              <a:t>N</a:t>
            </a:r>
            <a:r>
              <a:rPr lang="en-US" sz="5200" dirty="0" err="1">
                <a:solidFill>
                  <a:srgbClr val="FFFFFF"/>
                </a:solidFill>
                <a:latin typeface="Asap SemiBold"/>
              </a:rPr>
              <a:t>hôm</a:t>
            </a:r>
            <a:endParaRPr lang="en-US" sz="5200" dirty="0">
              <a:solidFill>
                <a:srgbClr val="FFFFFF"/>
              </a:solidFill>
              <a:latin typeface="Asap SemiBold"/>
            </a:endParaRPr>
          </a:p>
          <a:p>
            <a:pPr algn="ctr">
              <a:lnSpc>
                <a:spcPts val="7280"/>
              </a:lnSpc>
            </a:pPr>
            <a:r>
              <a:rPr lang="en-US" sz="5199" dirty="0" err="1">
                <a:solidFill>
                  <a:srgbClr val="FFFFFF"/>
                </a:solidFill>
                <a:latin typeface="Asap SemiBold"/>
              </a:rPr>
              <a:t>Gỗ</a:t>
            </a:r>
            <a:r>
              <a:rPr lang="en-US" sz="5200" dirty="0">
                <a:solidFill>
                  <a:srgbClr val="FFFFFF"/>
                </a:solidFill>
                <a:latin typeface="Asap SemiBold"/>
              </a:rPr>
              <a:t> </a:t>
            </a:r>
          </a:p>
        </p:txBody>
      </p:sp>
      <p:sp>
        <p:nvSpPr>
          <p:cNvPr id="17" name="TextBox 17"/>
          <p:cNvSpPr txBox="1"/>
          <p:nvPr/>
        </p:nvSpPr>
        <p:spPr>
          <a:xfrm>
            <a:off x="9324618" y="3316186"/>
            <a:ext cx="8115300" cy="3668395"/>
          </a:xfrm>
          <a:prstGeom prst="rect">
            <a:avLst/>
          </a:prstGeom>
        </p:spPr>
        <p:txBody>
          <a:bodyPr lIns="0" tIns="0" rIns="0" bIns="0" rtlCol="0" anchor="t">
            <a:spAutoFit/>
          </a:bodyPr>
          <a:lstStyle/>
          <a:p>
            <a:pPr algn="ctr">
              <a:lnSpc>
                <a:spcPts val="7279"/>
              </a:lnSpc>
            </a:pPr>
            <a:r>
              <a:rPr lang="en-US" sz="5200">
                <a:solidFill>
                  <a:srgbClr val="FFFFFF"/>
                </a:solidFill>
                <a:latin typeface="Asap SemiBold"/>
              </a:rPr>
              <a:t>Đá vôi</a:t>
            </a:r>
          </a:p>
          <a:p>
            <a:pPr algn="ctr">
              <a:lnSpc>
                <a:spcPts val="7279"/>
              </a:lnSpc>
            </a:pPr>
            <a:r>
              <a:rPr lang="en-US" sz="5199">
                <a:solidFill>
                  <a:srgbClr val="FFFFFF"/>
                </a:solidFill>
                <a:latin typeface="Asap SemiBold"/>
              </a:rPr>
              <a:t>Q</a:t>
            </a:r>
            <a:r>
              <a:rPr lang="en-US" sz="5200">
                <a:solidFill>
                  <a:srgbClr val="FFFFFF"/>
                </a:solidFill>
                <a:latin typeface="Asap SemiBold"/>
              </a:rPr>
              <a:t>uặng sắt</a:t>
            </a:r>
          </a:p>
          <a:p>
            <a:pPr algn="ctr">
              <a:lnSpc>
                <a:spcPts val="7279"/>
              </a:lnSpc>
            </a:pPr>
            <a:r>
              <a:rPr lang="en-US" sz="5199">
                <a:solidFill>
                  <a:srgbClr val="FFFFFF"/>
                </a:solidFill>
                <a:latin typeface="Asap SemiBold"/>
              </a:rPr>
              <a:t>C</a:t>
            </a:r>
            <a:r>
              <a:rPr lang="en-US" sz="5200">
                <a:solidFill>
                  <a:srgbClr val="FFFFFF"/>
                </a:solidFill>
                <a:latin typeface="Asap SemiBold"/>
              </a:rPr>
              <a:t>át</a:t>
            </a:r>
          </a:p>
          <a:p>
            <a:pPr algn="ctr">
              <a:lnSpc>
                <a:spcPts val="7280"/>
              </a:lnSpc>
            </a:pPr>
            <a:r>
              <a:rPr lang="en-US" sz="5199">
                <a:solidFill>
                  <a:srgbClr val="FFFFFF"/>
                </a:solidFill>
                <a:latin typeface="Asap SemiBold"/>
              </a:rPr>
              <a:t>D</a:t>
            </a:r>
            <a:r>
              <a:rPr lang="en-US" sz="5200">
                <a:solidFill>
                  <a:srgbClr val="FFFFFF"/>
                </a:solidFill>
                <a:latin typeface="Asap SemiBold"/>
              </a:rPr>
              <a:t>ầu mỏ</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81B232-B512-4950-94F9-D1ED08E2F310}"/>
              </a:ext>
            </a:extLst>
          </p:cNvPr>
          <p:cNvSpPr txBox="1"/>
          <p:nvPr/>
        </p:nvSpPr>
        <p:spPr>
          <a:xfrm>
            <a:off x="2514600" y="2054033"/>
            <a:ext cx="12649200" cy="4524315"/>
          </a:xfrm>
          <a:prstGeom prst="rect">
            <a:avLst/>
          </a:prstGeom>
          <a:noFill/>
        </p:spPr>
        <p:txBody>
          <a:bodyPr wrap="square">
            <a:spAutoFit/>
          </a:bodyPr>
          <a:lstStyle/>
          <a:p>
            <a:r>
              <a:rPr lang="vi-VN" sz="3600" dirty="0">
                <a:latin typeface="+mj-lt"/>
              </a:rPr>
              <a:t>I.</a:t>
            </a:r>
            <a:r>
              <a:rPr lang="en-US" sz="3600" dirty="0">
                <a:latin typeface="+mj-lt"/>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endParaRPr lang="vi-VN" sz="3600" dirty="0">
              <a:latin typeface="Times New Roman" panose="02020603050405020304" pitchFamily="18" charset="0"/>
              <a:cs typeface="Times New Roman" panose="02020603050405020304" pitchFamily="18" charset="0"/>
            </a:endParaRPr>
          </a:p>
          <a:p>
            <a:r>
              <a:rPr lang="vi-VN" sz="3600" dirty="0">
                <a:latin typeface="+mj-lt"/>
              </a:rPr>
              <a:t>Nguyên liệu là vật liệu tự nhiên (vật liệu thô) chưa qua xử lí và cần được chuyển hoá để tạo ra sản phẩm (đá vôi, cát, quặng bauxite …)</a:t>
            </a:r>
          </a:p>
          <a:p>
            <a:r>
              <a:rPr lang="vi-VN" sz="3600" dirty="0">
                <a:latin typeface="+mj-lt"/>
              </a:rPr>
              <a:t>II. Một số tính chất và ứng dụng của nguyên liệu</a:t>
            </a:r>
          </a:p>
          <a:p>
            <a:r>
              <a:rPr lang="vi-VN" sz="3600" dirty="0">
                <a:latin typeface="+mj-lt"/>
              </a:rPr>
              <a:t>Các nguyên liệu khác nhau có tỉnh chất khác nhau như: tính cứng, dẫn điện, dẫn nhiệt,khả năng bay hơi, cháy, hoà tan, phân huỷ, ăn mòn, ... Dựa vào tính chất của nguyên liệu mà ta sử dụng chúng vào những mục đích khác nhau.</a:t>
            </a:r>
          </a:p>
        </p:txBody>
      </p:sp>
    </p:spTree>
    <p:extLst>
      <p:ext uri="{BB962C8B-B14F-4D97-AF65-F5344CB8AC3E}">
        <p14:creationId xmlns:p14="http://schemas.microsoft.com/office/powerpoint/2010/main" val="406515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464665" y="-4313965"/>
            <a:ext cx="13358669" cy="18914930"/>
          </a:xfrm>
          <a:prstGeom prst="rect">
            <a:avLst/>
          </a:prstGeom>
        </p:spPr>
      </p:pic>
      <p:grpSp>
        <p:nvGrpSpPr>
          <p:cNvPr id="3" name="Group 3"/>
          <p:cNvGrpSpPr/>
          <p:nvPr/>
        </p:nvGrpSpPr>
        <p:grpSpPr>
          <a:xfrm>
            <a:off x="638497" y="567551"/>
            <a:ext cx="17117425" cy="9080952"/>
            <a:chOff x="0" y="0"/>
            <a:chExt cx="5790339" cy="3071828"/>
          </a:xfrm>
        </p:grpSpPr>
        <p:sp>
          <p:nvSpPr>
            <p:cNvPr id="4" name="Freeform 4"/>
            <p:cNvSpPr/>
            <p:nvPr/>
          </p:nvSpPr>
          <p:spPr>
            <a:xfrm>
              <a:off x="0" y="0"/>
              <a:ext cx="5790339" cy="3071828"/>
            </a:xfrm>
            <a:custGeom>
              <a:avLst/>
              <a:gdLst/>
              <a:ahLst/>
              <a:cxnLst/>
              <a:rect l="l" t="t" r="r" b="b"/>
              <a:pathLst>
                <a:path w="5790339" h="3071828">
                  <a:moveTo>
                    <a:pt x="5665879" y="3071828"/>
                  </a:moveTo>
                  <a:lnTo>
                    <a:pt x="124460" y="3071828"/>
                  </a:lnTo>
                  <a:cubicBezTo>
                    <a:pt x="55880" y="3071828"/>
                    <a:pt x="0" y="3015948"/>
                    <a:pt x="0" y="2947368"/>
                  </a:cubicBezTo>
                  <a:lnTo>
                    <a:pt x="0" y="124460"/>
                  </a:lnTo>
                  <a:cubicBezTo>
                    <a:pt x="0" y="55880"/>
                    <a:pt x="55880" y="0"/>
                    <a:pt x="124460" y="0"/>
                  </a:cubicBezTo>
                  <a:lnTo>
                    <a:pt x="5665879" y="0"/>
                  </a:lnTo>
                  <a:cubicBezTo>
                    <a:pt x="5734459" y="0"/>
                    <a:pt x="5790339" y="55880"/>
                    <a:pt x="5790339" y="124460"/>
                  </a:cubicBezTo>
                  <a:lnTo>
                    <a:pt x="5790339" y="2947368"/>
                  </a:lnTo>
                  <a:cubicBezTo>
                    <a:pt x="5790339" y="3015948"/>
                    <a:pt x="5734459" y="3071828"/>
                    <a:pt x="5665879" y="3071828"/>
                  </a:cubicBezTo>
                  <a:close/>
                </a:path>
              </a:pathLst>
            </a:custGeom>
            <a:solidFill>
              <a:srgbClr val="FFFFFF">
                <a:alpha val="75686"/>
              </a:srgbClr>
            </a:solidFill>
          </p:spPr>
        </p:sp>
      </p:grpSp>
      <p:sp>
        <p:nvSpPr>
          <p:cNvPr id="5" name="TextBox 5"/>
          <p:cNvSpPr txBox="1"/>
          <p:nvPr/>
        </p:nvSpPr>
        <p:spPr>
          <a:xfrm>
            <a:off x="7967054" y="1816576"/>
            <a:ext cx="9292246" cy="1202055"/>
          </a:xfrm>
          <a:prstGeom prst="rect">
            <a:avLst/>
          </a:prstGeom>
        </p:spPr>
        <p:txBody>
          <a:bodyPr lIns="0" tIns="0" rIns="0" bIns="0" rtlCol="0" anchor="t">
            <a:spAutoFit/>
          </a:bodyPr>
          <a:lstStyle/>
          <a:p>
            <a:pPr algn="ctr">
              <a:lnSpc>
                <a:spcPts val="8819"/>
              </a:lnSpc>
            </a:pPr>
            <a:r>
              <a:rPr lang="en-US" sz="6299" dirty="0">
                <a:solidFill>
                  <a:srgbClr val="000000"/>
                </a:solidFill>
                <a:latin typeface="Bungee"/>
              </a:rPr>
              <a:t>HOẠT ĐỘNG NHÓM</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9265" y="2541429"/>
            <a:ext cx="6128902" cy="6175216"/>
          </a:xfrm>
          <a:prstGeom prst="rect">
            <a:avLst/>
          </a:prstGeom>
        </p:spPr>
      </p:pic>
      <p:sp>
        <p:nvSpPr>
          <p:cNvPr id="7" name="TextBox 7"/>
          <p:cNvSpPr txBox="1"/>
          <p:nvPr/>
        </p:nvSpPr>
        <p:spPr>
          <a:xfrm>
            <a:off x="7967054" y="3623436"/>
            <a:ext cx="9292246" cy="4128155"/>
          </a:xfrm>
          <a:prstGeom prst="rect">
            <a:avLst/>
          </a:prstGeom>
        </p:spPr>
        <p:txBody>
          <a:bodyPr lIns="0" tIns="0" rIns="0" bIns="0" rtlCol="0" anchor="t">
            <a:spAutoFit/>
          </a:bodyPr>
          <a:lstStyle/>
          <a:p>
            <a:pPr algn="just">
              <a:lnSpc>
                <a:spcPts val="8365"/>
              </a:lnSpc>
            </a:pPr>
            <a:r>
              <a:rPr lang="en-US" sz="4246" dirty="0">
                <a:solidFill>
                  <a:srgbClr val="000000"/>
                </a:solidFill>
                <a:latin typeface="Asap SemiBold"/>
              </a:rPr>
              <a:t>HS </a:t>
            </a:r>
            <a:r>
              <a:rPr lang="en-US" sz="4246" dirty="0" err="1">
                <a:solidFill>
                  <a:srgbClr val="000000"/>
                </a:solidFill>
                <a:latin typeface="Asap SemiBold"/>
              </a:rPr>
              <a:t>dựa</a:t>
            </a:r>
            <a:r>
              <a:rPr lang="en-US" sz="4246" dirty="0">
                <a:solidFill>
                  <a:srgbClr val="000000"/>
                </a:solidFill>
                <a:latin typeface="Asap SemiBold"/>
              </a:rPr>
              <a:t> </a:t>
            </a:r>
            <a:r>
              <a:rPr lang="en-US" sz="4246" dirty="0" err="1">
                <a:solidFill>
                  <a:srgbClr val="000000"/>
                </a:solidFill>
                <a:latin typeface="Asap SemiBold"/>
              </a:rPr>
              <a:t>vào</a:t>
            </a:r>
            <a:r>
              <a:rPr lang="en-US" sz="4246" dirty="0">
                <a:solidFill>
                  <a:srgbClr val="000000"/>
                </a:solidFill>
                <a:latin typeface="Asap SemiBold"/>
              </a:rPr>
              <a:t> </a:t>
            </a:r>
            <a:r>
              <a:rPr lang="en-US" sz="4246" dirty="0" err="1">
                <a:solidFill>
                  <a:srgbClr val="000000"/>
                </a:solidFill>
                <a:latin typeface="Asap SemiBold"/>
              </a:rPr>
              <a:t>nguồn</a:t>
            </a:r>
            <a:r>
              <a:rPr lang="en-US" sz="4246" dirty="0">
                <a:solidFill>
                  <a:srgbClr val="000000"/>
                </a:solidFill>
                <a:latin typeface="Asap SemiBold"/>
              </a:rPr>
              <a:t> </a:t>
            </a:r>
            <a:r>
              <a:rPr lang="en-US" sz="4246" dirty="0" err="1">
                <a:solidFill>
                  <a:srgbClr val="000000"/>
                </a:solidFill>
                <a:latin typeface="Asap SemiBold"/>
              </a:rPr>
              <a:t>gốc</a:t>
            </a:r>
            <a:r>
              <a:rPr lang="en-US" sz="4246" dirty="0">
                <a:solidFill>
                  <a:srgbClr val="000000"/>
                </a:solidFill>
                <a:latin typeface="Asap SemiBold"/>
              </a:rPr>
              <a:t> </a:t>
            </a:r>
            <a:r>
              <a:rPr lang="en-US" sz="4246" dirty="0" err="1">
                <a:solidFill>
                  <a:srgbClr val="000000"/>
                </a:solidFill>
                <a:latin typeface="Asap SemiBold"/>
              </a:rPr>
              <a:t>của</a:t>
            </a:r>
            <a:r>
              <a:rPr lang="en-US" sz="4246" dirty="0">
                <a:solidFill>
                  <a:srgbClr val="000000"/>
                </a:solidFill>
                <a:latin typeface="Asap SemiBold"/>
              </a:rPr>
              <a:t> </a:t>
            </a:r>
            <a:r>
              <a:rPr lang="en-US" sz="4246" dirty="0" err="1">
                <a:solidFill>
                  <a:srgbClr val="000000"/>
                </a:solidFill>
                <a:latin typeface="Asap SemiBold"/>
              </a:rPr>
              <a:t>các</a:t>
            </a:r>
            <a:r>
              <a:rPr lang="en-US" sz="4246" dirty="0">
                <a:solidFill>
                  <a:srgbClr val="000000"/>
                </a:solidFill>
                <a:latin typeface="Asap SemiBold"/>
              </a:rPr>
              <a:t> </a:t>
            </a:r>
            <a:r>
              <a:rPr lang="en-US" sz="4246" dirty="0" err="1">
                <a:solidFill>
                  <a:srgbClr val="000000"/>
                </a:solidFill>
                <a:latin typeface="Asap SemiBold"/>
              </a:rPr>
              <a:t>nguyên</a:t>
            </a:r>
            <a:r>
              <a:rPr lang="en-US" sz="4246" dirty="0">
                <a:solidFill>
                  <a:srgbClr val="000000"/>
                </a:solidFill>
                <a:latin typeface="Asap SemiBold"/>
              </a:rPr>
              <a:t> </a:t>
            </a:r>
            <a:r>
              <a:rPr lang="en-US" sz="4246" dirty="0" err="1">
                <a:solidFill>
                  <a:srgbClr val="000000"/>
                </a:solidFill>
                <a:latin typeface="Asap SemiBold"/>
              </a:rPr>
              <a:t>liệu</a:t>
            </a:r>
            <a:r>
              <a:rPr lang="en-US" sz="4246" dirty="0">
                <a:solidFill>
                  <a:srgbClr val="000000"/>
                </a:solidFill>
                <a:latin typeface="Asap SemiBold"/>
              </a:rPr>
              <a:t>, </a:t>
            </a:r>
            <a:r>
              <a:rPr lang="en-US" sz="4246" dirty="0" err="1">
                <a:solidFill>
                  <a:srgbClr val="000000"/>
                </a:solidFill>
                <a:latin typeface="Asap SemiBold"/>
              </a:rPr>
              <a:t>thảo</a:t>
            </a:r>
            <a:r>
              <a:rPr lang="en-US" sz="4246" dirty="0">
                <a:solidFill>
                  <a:srgbClr val="000000"/>
                </a:solidFill>
                <a:latin typeface="Asap SemiBold"/>
              </a:rPr>
              <a:t> </a:t>
            </a:r>
            <a:r>
              <a:rPr lang="en-US" sz="4246" dirty="0" err="1">
                <a:solidFill>
                  <a:srgbClr val="000000"/>
                </a:solidFill>
                <a:latin typeface="Asap SemiBold"/>
              </a:rPr>
              <a:t>luận</a:t>
            </a:r>
            <a:r>
              <a:rPr lang="en-US" sz="4246" dirty="0">
                <a:solidFill>
                  <a:srgbClr val="000000"/>
                </a:solidFill>
                <a:latin typeface="Asap SemiBold"/>
              </a:rPr>
              <a:t> </a:t>
            </a:r>
            <a:r>
              <a:rPr lang="en-US" sz="4246" dirty="0" err="1">
                <a:solidFill>
                  <a:srgbClr val="000000"/>
                </a:solidFill>
                <a:latin typeface="Asap SemiBold"/>
              </a:rPr>
              <a:t>nhóm</a:t>
            </a:r>
            <a:r>
              <a:rPr lang="en-US" sz="4246" dirty="0">
                <a:solidFill>
                  <a:srgbClr val="000000"/>
                </a:solidFill>
                <a:latin typeface="Asap SemiBold"/>
              </a:rPr>
              <a:t> </a:t>
            </a:r>
            <a:r>
              <a:rPr lang="en-US" sz="4246" dirty="0" err="1">
                <a:solidFill>
                  <a:srgbClr val="000000"/>
                </a:solidFill>
                <a:latin typeface="Asap SemiBold"/>
              </a:rPr>
              <a:t>và</a:t>
            </a:r>
            <a:r>
              <a:rPr lang="en-US" sz="4246" dirty="0">
                <a:solidFill>
                  <a:srgbClr val="000000"/>
                </a:solidFill>
                <a:latin typeface="Asap SemiBold"/>
              </a:rPr>
              <a:t> </a:t>
            </a:r>
            <a:r>
              <a:rPr lang="en-US" sz="4246" dirty="0" err="1">
                <a:solidFill>
                  <a:srgbClr val="000000"/>
                </a:solidFill>
                <a:latin typeface="Asap SemiBold"/>
              </a:rPr>
              <a:t>sắp</a:t>
            </a:r>
            <a:r>
              <a:rPr lang="en-US" sz="4246" dirty="0">
                <a:solidFill>
                  <a:srgbClr val="000000"/>
                </a:solidFill>
                <a:latin typeface="Asap SemiBold"/>
              </a:rPr>
              <a:t> </a:t>
            </a:r>
            <a:r>
              <a:rPr lang="en-US" sz="4246" dirty="0" err="1">
                <a:solidFill>
                  <a:srgbClr val="000000"/>
                </a:solidFill>
                <a:latin typeface="Asap SemiBold"/>
              </a:rPr>
              <a:t>xếp</a:t>
            </a:r>
            <a:r>
              <a:rPr lang="en-US" sz="4246" dirty="0">
                <a:solidFill>
                  <a:srgbClr val="000000"/>
                </a:solidFill>
                <a:latin typeface="Asap SemiBold"/>
              </a:rPr>
              <a:t> </a:t>
            </a:r>
            <a:r>
              <a:rPr lang="en-US" sz="4246" dirty="0" err="1">
                <a:solidFill>
                  <a:srgbClr val="000000"/>
                </a:solidFill>
                <a:latin typeface="Asap SemiBold"/>
              </a:rPr>
              <a:t>các</a:t>
            </a:r>
            <a:r>
              <a:rPr lang="en-US" sz="4246" dirty="0">
                <a:solidFill>
                  <a:srgbClr val="000000"/>
                </a:solidFill>
                <a:latin typeface="Asap SemiBold"/>
              </a:rPr>
              <a:t> </a:t>
            </a:r>
            <a:r>
              <a:rPr lang="en-US" sz="4246" dirty="0" err="1">
                <a:solidFill>
                  <a:srgbClr val="000000"/>
                </a:solidFill>
                <a:latin typeface="Asap SemiBold"/>
              </a:rPr>
              <a:t>nguyên</a:t>
            </a:r>
            <a:r>
              <a:rPr lang="en-US" sz="4246" dirty="0">
                <a:solidFill>
                  <a:srgbClr val="000000"/>
                </a:solidFill>
                <a:latin typeface="Asap SemiBold"/>
              </a:rPr>
              <a:t> </a:t>
            </a:r>
            <a:r>
              <a:rPr lang="en-US" sz="4246" dirty="0" err="1">
                <a:solidFill>
                  <a:srgbClr val="000000"/>
                </a:solidFill>
                <a:latin typeface="Asap SemiBold"/>
              </a:rPr>
              <a:t>liệu</a:t>
            </a:r>
            <a:r>
              <a:rPr lang="en-US" sz="4246" dirty="0">
                <a:solidFill>
                  <a:srgbClr val="000000"/>
                </a:solidFill>
                <a:latin typeface="Asap SemiBold"/>
              </a:rPr>
              <a:t> </a:t>
            </a:r>
            <a:r>
              <a:rPr lang="en-US" sz="4246" dirty="0" err="1">
                <a:solidFill>
                  <a:srgbClr val="000000"/>
                </a:solidFill>
                <a:latin typeface="Asap SemiBold"/>
              </a:rPr>
              <a:t>sau</a:t>
            </a:r>
            <a:r>
              <a:rPr lang="en-US" sz="4246" dirty="0">
                <a:solidFill>
                  <a:srgbClr val="000000"/>
                </a:solidFill>
                <a:latin typeface="Asap SemiBold"/>
              </a:rPr>
              <a:t> </a:t>
            </a:r>
            <a:r>
              <a:rPr lang="en-US" sz="4246" dirty="0" err="1">
                <a:solidFill>
                  <a:srgbClr val="000000"/>
                </a:solidFill>
                <a:latin typeface="Asap SemiBold"/>
              </a:rPr>
              <a:t>vào</a:t>
            </a:r>
            <a:r>
              <a:rPr lang="en-US" sz="4246" dirty="0">
                <a:solidFill>
                  <a:srgbClr val="000000"/>
                </a:solidFill>
                <a:latin typeface="Asap SemiBold"/>
              </a:rPr>
              <a:t> </a:t>
            </a:r>
            <a:r>
              <a:rPr lang="en-US" sz="4246" dirty="0" err="1">
                <a:solidFill>
                  <a:srgbClr val="000000"/>
                </a:solidFill>
                <a:latin typeface="Asap SemiBold"/>
              </a:rPr>
              <a:t>bảng</a:t>
            </a:r>
            <a:r>
              <a:rPr lang="en-US" sz="4246" dirty="0">
                <a:solidFill>
                  <a:srgbClr val="000000"/>
                </a:solidFill>
                <a:latin typeface="Asap SemiBold"/>
              </a:rPr>
              <a:t> </a:t>
            </a:r>
            <a:r>
              <a:rPr lang="en-US" sz="4246" dirty="0" err="1">
                <a:solidFill>
                  <a:srgbClr val="000000"/>
                </a:solidFill>
                <a:latin typeface="Asap SemiBold"/>
              </a:rPr>
              <a:t>cho</a:t>
            </a:r>
            <a:r>
              <a:rPr lang="en-US" sz="4246" dirty="0">
                <a:solidFill>
                  <a:srgbClr val="000000"/>
                </a:solidFill>
                <a:latin typeface="Asap SemiBold"/>
              </a:rPr>
              <a:t> </a:t>
            </a:r>
            <a:r>
              <a:rPr lang="en-US" sz="4246" dirty="0" err="1">
                <a:solidFill>
                  <a:srgbClr val="000000"/>
                </a:solidFill>
                <a:latin typeface="Asap SemiBold"/>
              </a:rPr>
              <a:t>phù</a:t>
            </a:r>
            <a:r>
              <a:rPr lang="en-US" sz="4246" dirty="0">
                <a:solidFill>
                  <a:srgbClr val="000000"/>
                </a:solidFill>
                <a:latin typeface="Asap SemiBold"/>
              </a:rPr>
              <a:t> </a:t>
            </a:r>
            <a:r>
              <a:rPr lang="en-US" sz="4246" dirty="0" err="1">
                <a:solidFill>
                  <a:srgbClr val="000000"/>
                </a:solidFill>
                <a:latin typeface="Asap SemiBold"/>
              </a:rPr>
              <a:t>hợp</a:t>
            </a:r>
            <a:r>
              <a:rPr lang="en-US" sz="4246" dirty="0">
                <a:solidFill>
                  <a:srgbClr val="000000"/>
                </a:solidFill>
                <a:latin typeface="Asap SemiBold"/>
              </a:rPr>
              <a:t>.</a:t>
            </a:r>
          </a:p>
          <a:p>
            <a:pPr algn="just">
              <a:lnSpc>
                <a:spcPts val="8365"/>
              </a:lnSpc>
            </a:pPr>
            <a:endParaRPr lang="en-US" sz="4246" dirty="0">
              <a:solidFill>
                <a:srgbClr val="000000"/>
              </a:solidFill>
              <a:latin typeface="Asap Semi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5419" y="1028700"/>
            <a:ext cx="3866961" cy="3749279"/>
            <a:chOff x="0" y="0"/>
            <a:chExt cx="5155948" cy="4999039"/>
          </a:xfrm>
        </p:grpSpPr>
        <p:pic>
          <p:nvPicPr>
            <p:cNvPr id="3" name="Picture 3"/>
            <p:cNvPicPr>
              <a:picLocks noChangeAspect="1"/>
            </p:cNvPicPr>
            <p:nvPr/>
          </p:nvPicPr>
          <p:blipFill>
            <a:blip r:embed="rId2"/>
            <a:srcRect l="8706" r="8706"/>
            <a:stretch>
              <a:fillRect/>
            </a:stretch>
          </p:blipFill>
          <p:spPr>
            <a:xfrm>
              <a:off x="0" y="0"/>
              <a:ext cx="5155948" cy="3828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4"/>
            <p:cNvSpPr txBox="1"/>
            <p:nvPr/>
          </p:nvSpPr>
          <p:spPr>
            <a:xfrm>
              <a:off x="1328595" y="4074479"/>
              <a:ext cx="2535224" cy="924560"/>
            </a:xfrm>
            <a:prstGeom prst="rect">
              <a:avLst/>
            </a:prstGeom>
          </p:spPr>
          <p:txBody>
            <a:bodyPr lIns="0" tIns="0" rIns="0" bIns="0" rtlCol="0" anchor="t">
              <a:spAutoFit/>
            </a:bodyPr>
            <a:lstStyle/>
            <a:p>
              <a:pPr algn="ctr">
                <a:lnSpc>
                  <a:spcPts val="5880"/>
                </a:lnSpc>
              </a:pPr>
              <a:r>
                <a:rPr lang="en-US" sz="4200">
                  <a:solidFill>
                    <a:srgbClr val="2A7DE1"/>
                  </a:solidFill>
                  <a:latin typeface="Noto Sans Bold"/>
                </a:rPr>
                <a:t>Đá vôi</a:t>
              </a:r>
            </a:p>
          </p:txBody>
        </p:sp>
      </p:grpSp>
      <p:grpSp>
        <p:nvGrpSpPr>
          <p:cNvPr id="5" name="Group 5"/>
          <p:cNvGrpSpPr/>
          <p:nvPr/>
        </p:nvGrpSpPr>
        <p:grpSpPr>
          <a:xfrm>
            <a:off x="5009992" y="1107968"/>
            <a:ext cx="3895883" cy="3670011"/>
            <a:chOff x="0" y="0"/>
            <a:chExt cx="5194511" cy="4893348"/>
          </a:xfrm>
        </p:grpSpPr>
        <p:pic>
          <p:nvPicPr>
            <p:cNvPr id="6" name="Picture 6"/>
            <p:cNvPicPr>
              <a:picLocks noChangeAspect="1"/>
            </p:cNvPicPr>
            <p:nvPr/>
          </p:nvPicPr>
          <p:blipFill>
            <a:blip r:embed="rId3"/>
            <a:srcRect l="9601" r="9601"/>
            <a:stretch>
              <a:fillRect/>
            </a:stretch>
          </p:blipFill>
          <p:spPr>
            <a:xfrm>
              <a:off x="0" y="0"/>
              <a:ext cx="5194511" cy="3617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7"/>
            <p:cNvSpPr txBox="1"/>
            <p:nvPr/>
          </p:nvSpPr>
          <p:spPr>
            <a:xfrm>
              <a:off x="611963" y="3959263"/>
              <a:ext cx="3970586" cy="934085"/>
            </a:xfrm>
            <a:prstGeom prst="rect">
              <a:avLst/>
            </a:prstGeom>
          </p:spPr>
          <p:txBody>
            <a:bodyPr lIns="0" tIns="0" rIns="0" bIns="0" rtlCol="0" anchor="t">
              <a:spAutoFit/>
            </a:bodyPr>
            <a:lstStyle/>
            <a:p>
              <a:pPr algn="ctr">
                <a:lnSpc>
                  <a:spcPts val="5879"/>
                </a:lnSpc>
                <a:spcBef>
                  <a:spcPct val="0"/>
                </a:spcBef>
              </a:pPr>
              <a:r>
                <a:rPr lang="en-US" sz="4199">
                  <a:solidFill>
                    <a:srgbClr val="65321F"/>
                  </a:solidFill>
                  <a:latin typeface="Asap SemiBold Bold"/>
                </a:rPr>
                <a:t>Quặng sắt</a:t>
              </a:r>
            </a:p>
          </p:txBody>
        </p:sp>
      </p:grpSp>
      <p:grpSp>
        <p:nvGrpSpPr>
          <p:cNvPr id="8" name="Group 8"/>
          <p:cNvGrpSpPr/>
          <p:nvPr/>
        </p:nvGrpSpPr>
        <p:grpSpPr>
          <a:xfrm>
            <a:off x="9345656" y="1107968"/>
            <a:ext cx="3899532" cy="3670011"/>
            <a:chOff x="0" y="0"/>
            <a:chExt cx="5199375" cy="4893348"/>
          </a:xfrm>
        </p:grpSpPr>
        <p:pic>
          <p:nvPicPr>
            <p:cNvPr id="9" name="Picture 9"/>
            <p:cNvPicPr>
              <a:picLocks noChangeAspect="1"/>
            </p:cNvPicPr>
            <p:nvPr/>
          </p:nvPicPr>
          <p:blipFill>
            <a:blip r:embed="rId4"/>
            <a:srcRect t="4548" b="14348"/>
            <a:stretch>
              <a:fillRect/>
            </a:stretch>
          </p:blipFill>
          <p:spPr>
            <a:xfrm>
              <a:off x="0" y="0"/>
              <a:ext cx="5199375" cy="3722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10"/>
            <p:cNvSpPr txBox="1"/>
            <p:nvPr/>
          </p:nvSpPr>
          <p:spPr>
            <a:xfrm>
              <a:off x="683497" y="3959263"/>
              <a:ext cx="3832381" cy="934085"/>
            </a:xfrm>
            <a:prstGeom prst="rect">
              <a:avLst/>
            </a:prstGeom>
          </p:spPr>
          <p:txBody>
            <a:bodyPr lIns="0" tIns="0" rIns="0" bIns="0" rtlCol="0" anchor="t">
              <a:spAutoFit/>
            </a:bodyPr>
            <a:lstStyle/>
            <a:p>
              <a:pPr algn="ctr">
                <a:lnSpc>
                  <a:spcPts val="5879"/>
                </a:lnSpc>
                <a:spcBef>
                  <a:spcPct val="0"/>
                </a:spcBef>
              </a:pPr>
              <a:r>
                <a:rPr lang="en-US" sz="4199">
                  <a:solidFill>
                    <a:srgbClr val="6D771C"/>
                  </a:solidFill>
                  <a:latin typeface="Asap SemiBold Bold"/>
                </a:rPr>
                <a:t>Dầu oliu</a:t>
              </a:r>
            </a:p>
          </p:txBody>
        </p:sp>
      </p:grpSp>
      <p:grpSp>
        <p:nvGrpSpPr>
          <p:cNvPr id="11" name="Group 11"/>
          <p:cNvGrpSpPr/>
          <p:nvPr/>
        </p:nvGrpSpPr>
        <p:grpSpPr>
          <a:xfrm>
            <a:off x="13774523" y="1028700"/>
            <a:ext cx="3727618" cy="3749279"/>
            <a:chOff x="0" y="0"/>
            <a:chExt cx="4970157" cy="4999039"/>
          </a:xfrm>
        </p:grpSpPr>
        <p:pic>
          <p:nvPicPr>
            <p:cNvPr id="12" name="Picture 12"/>
            <p:cNvPicPr>
              <a:picLocks noChangeAspect="1"/>
            </p:cNvPicPr>
            <p:nvPr/>
          </p:nvPicPr>
          <p:blipFill>
            <a:blip r:embed="rId5"/>
            <a:srcRect/>
            <a:stretch>
              <a:fillRect/>
            </a:stretch>
          </p:blipFill>
          <p:spPr>
            <a:xfrm>
              <a:off x="0" y="0"/>
              <a:ext cx="4970157" cy="3722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3"/>
            <p:cNvSpPr txBox="1"/>
            <p:nvPr/>
          </p:nvSpPr>
          <p:spPr>
            <a:xfrm>
              <a:off x="1726499" y="4064954"/>
              <a:ext cx="1744266" cy="934085"/>
            </a:xfrm>
            <a:prstGeom prst="rect">
              <a:avLst/>
            </a:prstGeom>
          </p:spPr>
          <p:txBody>
            <a:bodyPr lIns="0" tIns="0" rIns="0" bIns="0" rtlCol="0" anchor="t">
              <a:spAutoFit/>
            </a:bodyPr>
            <a:lstStyle/>
            <a:p>
              <a:pPr algn="ctr">
                <a:lnSpc>
                  <a:spcPts val="5879"/>
                </a:lnSpc>
                <a:spcBef>
                  <a:spcPct val="0"/>
                </a:spcBef>
              </a:pPr>
              <a:r>
                <a:rPr lang="en-US" sz="4199">
                  <a:solidFill>
                    <a:srgbClr val="6A6158"/>
                  </a:solidFill>
                  <a:latin typeface="Asap SemiBold Bold"/>
                </a:rPr>
                <a:t>Bơ</a:t>
              </a:r>
            </a:p>
          </p:txBody>
        </p:sp>
      </p:grpSp>
      <p:grpSp>
        <p:nvGrpSpPr>
          <p:cNvPr id="14" name="Group 14"/>
          <p:cNvGrpSpPr/>
          <p:nvPr/>
        </p:nvGrpSpPr>
        <p:grpSpPr>
          <a:xfrm>
            <a:off x="755419" y="6128953"/>
            <a:ext cx="3824669" cy="3765617"/>
            <a:chOff x="0" y="0"/>
            <a:chExt cx="5099558" cy="5020823"/>
          </a:xfrm>
        </p:grpSpPr>
        <p:pic>
          <p:nvPicPr>
            <p:cNvPr id="15" name="Picture 15"/>
            <p:cNvPicPr>
              <a:picLocks noChangeAspect="1"/>
            </p:cNvPicPr>
            <p:nvPr/>
          </p:nvPicPr>
          <p:blipFill>
            <a:blip r:embed="rId6"/>
            <a:srcRect l="8377" r="8377"/>
            <a:stretch>
              <a:fillRect/>
            </a:stretch>
          </p:blipFill>
          <p:spPr>
            <a:xfrm>
              <a:off x="0" y="0"/>
              <a:ext cx="5099558" cy="395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6"/>
            <p:cNvSpPr txBox="1"/>
            <p:nvPr/>
          </p:nvSpPr>
          <p:spPr>
            <a:xfrm>
              <a:off x="1345280" y="4086738"/>
              <a:ext cx="2370793" cy="934085"/>
            </a:xfrm>
            <a:prstGeom prst="rect">
              <a:avLst/>
            </a:prstGeom>
          </p:spPr>
          <p:txBody>
            <a:bodyPr lIns="0" tIns="0" rIns="0" bIns="0" rtlCol="0" anchor="t">
              <a:spAutoFit/>
            </a:bodyPr>
            <a:lstStyle/>
            <a:p>
              <a:pPr algn="ctr">
                <a:lnSpc>
                  <a:spcPts val="5879"/>
                </a:lnSpc>
                <a:spcBef>
                  <a:spcPct val="0"/>
                </a:spcBef>
              </a:pPr>
              <a:r>
                <a:rPr lang="en-US" sz="4199">
                  <a:solidFill>
                    <a:srgbClr val="322F5D"/>
                  </a:solidFill>
                  <a:latin typeface="Asap SemiBold Bold"/>
                </a:rPr>
                <a:t>Cát</a:t>
              </a:r>
            </a:p>
          </p:txBody>
        </p:sp>
      </p:grpSp>
      <p:grpSp>
        <p:nvGrpSpPr>
          <p:cNvPr id="17" name="Group 17"/>
          <p:cNvGrpSpPr/>
          <p:nvPr/>
        </p:nvGrpSpPr>
        <p:grpSpPr>
          <a:xfrm>
            <a:off x="4904514" y="5985540"/>
            <a:ext cx="4106838" cy="3909030"/>
            <a:chOff x="0" y="0"/>
            <a:chExt cx="5475784" cy="5212040"/>
          </a:xfrm>
        </p:grpSpPr>
        <p:pic>
          <p:nvPicPr>
            <p:cNvPr id="18" name="Picture 18"/>
            <p:cNvPicPr>
              <a:picLocks noChangeAspect="1"/>
            </p:cNvPicPr>
            <p:nvPr/>
          </p:nvPicPr>
          <p:blipFill>
            <a:blip r:embed="rId7"/>
            <a:srcRect/>
            <a:stretch>
              <a:fillRect/>
            </a:stretch>
          </p:blipFill>
          <p:spPr>
            <a:xfrm>
              <a:off x="0" y="0"/>
              <a:ext cx="5475784" cy="4101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9"/>
            <p:cNvSpPr txBox="1"/>
            <p:nvPr/>
          </p:nvSpPr>
          <p:spPr>
            <a:xfrm>
              <a:off x="877448" y="4277955"/>
              <a:ext cx="3803557" cy="934085"/>
            </a:xfrm>
            <a:prstGeom prst="rect">
              <a:avLst/>
            </a:prstGeom>
          </p:spPr>
          <p:txBody>
            <a:bodyPr wrap="square" lIns="0" tIns="0" rIns="0" bIns="0" rtlCol="0" anchor="t">
              <a:spAutoFit/>
            </a:bodyPr>
            <a:lstStyle/>
            <a:p>
              <a:pPr algn="ctr">
                <a:lnSpc>
                  <a:spcPts val="5879"/>
                </a:lnSpc>
                <a:spcBef>
                  <a:spcPct val="0"/>
                </a:spcBef>
              </a:pPr>
              <a:r>
                <a:rPr lang="en-US" sz="4199" dirty="0" err="1">
                  <a:solidFill>
                    <a:srgbClr val="2A7DE1"/>
                  </a:solidFill>
                  <a:latin typeface="Asap SemiBold Bold"/>
                </a:rPr>
                <a:t>Nước</a:t>
              </a:r>
              <a:r>
                <a:rPr lang="en-US" sz="4199" dirty="0">
                  <a:solidFill>
                    <a:srgbClr val="2A7DE1"/>
                  </a:solidFill>
                  <a:latin typeface="Asap SemiBold Bold"/>
                </a:rPr>
                <a:t> </a:t>
              </a:r>
              <a:r>
                <a:rPr lang="en-US" sz="4199" dirty="0" err="1">
                  <a:solidFill>
                    <a:srgbClr val="2A7DE1"/>
                  </a:solidFill>
                  <a:latin typeface="Asap SemiBold Bold"/>
                </a:rPr>
                <a:t>biển</a:t>
              </a:r>
              <a:endParaRPr lang="en-US" sz="4199" dirty="0">
                <a:solidFill>
                  <a:srgbClr val="2A7DE1"/>
                </a:solidFill>
                <a:latin typeface="Asap SemiBold Bold"/>
              </a:endParaRPr>
            </a:p>
          </p:txBody>
        </p:sp>
      </p:grpSp>
      <p:grpSp>
        <p:nvGrpSpPr>
          <p:cNvPr id="20" name="Group 20"/>
          <p:cNvGrpSpPr/>
          <p:nvPr/>
        </p:nvGrpSpPr>
        <p:grpSpPr>
          <a:xfrm>
            <a:off x="9345656" y="5947440"/>
            <a:ext cx="3899532" cy="3947130"/>
            <a:chOff x="0" y="0"/>
            <a:chExt cx="5199375" cy="5262840"/>
          </a:xfrm>
        </p:grpSpPr>
        <p:pic>
          <p:nvPicPr>
            <p:cNvPr id="21" name="Picture 21"/>
            <p:cNvPicPr>
              <a:picLocks noChangeAspect="1"/>
            </p:cNvPicPr>
            <p:nvPr/>
          </p:nvPicPr>
          <p:blipFill>
            <a:blip r:embed="rId8"/>
            <a:srcRect l="14505" r="14505"/>
            <a:stretch>
              <a:fillRect/>
            </a:stretch>
          </p:blipFill>
          <p:spPr>
            <a:xfrm>
              <a:off x="0" y="0"/>
              <a:ext cx="5199375" cy="4101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2"/>
            <p:cNvSpPr txBox="1"/>
            <p:nvPr/>
          </p:nvSpPr>
          <p:spPr>
            <a:xfrm>
              <a:off x="1358235" y="4328755"/>
              <a:ext cx="2482905" cy="934085"/>
            </a:xfrm>
            <a:prstGeom prst="rect">
              <a:avLst/>
            </a:prstGeom>
          </p:spPr>
          <p:txBody>
            <a:bodyPr lIns="0" tIns="0" rIns="0" bIns="0" rtlCol="0" anchor="t">
              <a:spAutoFit/>
            </a:bodyPr>
            <a:lstStyle/>
            <a:p>
              <a:pPr algn="ctr">
                <a:lnSpc>
                  <a:spcPts val="5879"/>
                </a:lnSpc>
                <a:spcBef>
                  <a:spcPct val="0"/>
                </a:spcBef>
              </a:pPr>
              <a:r>
                <a:rPr lang="en-US" sz="4199">
                  <a:solidFill>
                    <a:srgbClr val="1E1C40"/>
                  </a:solidFill>
                  <a:latin typeface="Asap SemiBold Bold"/>
                </a:rPr>
                <a:t>Nho</a:t>
              </a:r>
            </a:p>
          </p:txBody>
        </p:sp>
      </p:grpSp>
      <p:grpSp>
        <p:nvGrpSpPr>
          <p:cNvPr id="23" name="Group 23"/>
          <p:cNvGrpSpPr/>
          <p:nvPr/>
        </p:nvGrpSpPr>
        <p:grpSpPr>
          <a:xfrm>
            <a:off x="13593416" y="5899572"/>
            <a:ext cx="4233435" cy="3994998"/>
            <a:chOff x="0" y="0"/>
            <a:chExt cx="5644580" cy="5326663"/>
          </a:xfrm>
        </p:grpSpPr>
        <p:pic>
          <p:nvPicPr>
            <p:cNvPr id="24" name="Picture 24"/>
            <p:cNvPicPr>
              <a:picLocks noChangeAspect="1"/>
            </p:cNvPicPr>
            <p:nvPr/>
          </p:nvPicPr>
          <p:blipFill>
            <a:blip r:embed="rId9"/>
            <a:srcRect r="9823"/>
            <a:stretch>
              <a:fillRect/>
            </a:stretch>
          </p:blipFill>
          <p:spPr>
            <a:xfrm>
              <a:off x="0" y="0"/>
              <a:ext cx="5644580" cy="4165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5"/>
            <p:cNvSpPr txBox="1"/>
            <p:nvPr/>
          </p:nvSpPr>
          <p:spPr>
            <a:xfrm>
              <a:off x="1782279" y="4392578"/>
              <a:ext cx="2080022" cy="934085"/>
            </a:xfrm>
            <a:prstGeom prst="rect">
              <a:avLst/>
            </a:prstGeom>
          </p:spPr>
          <p:txBody>
            <a:bodyPr lIns="0" tIns="0" rIns="0" bIns="0" rtlCol="0" anchor="t">
              <a:spAutoFit/>
            </a:bodyPr>
            <a:lstStyle/>
            <a:p>
              <a:pPr algn="ctr">
                <a:lnSpc>
                  <a:spcPts val="5879"/>
                </a:lnSpc>
                <a:spcBef>
                  <a:spcPct val="0"/>
                </a:spcBef>
              </a:pPr>
              <a:r>
                <a:rPr lang="en-US" sz="4199">
                  <a:solidFill>
                    <a:srgbClr val="000000"/>
                  </a:solidFill>
                  <a:latin typeface="Asap SemiBold"/>
                </a:rPr>
                <a:t>Đường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44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6889532" cy="8229600"/>
            <a:chOff x="0" y="0"/>
            <a:chExt cx="1762262" cy="2105036"/>
          </a:xfrm>
        </p:grpSpPr>
        <p:sp>
          <p:nvSpPr>
            <p:cNvPr id="3" name="Freeform 3"/>
            <p:cNvSpPr/>
            <p:nvPr/>
          </p:nvSpPr>
          <p:spPr>
            <a:xfrm>
              <a:off x="10160" y="16510"/>
              <a:ext cx="1739402" cy="2077096"/>
            </a:xfrm>
            <a:custGeom>
              <a:avLst/>
              <a:gdLst/>
              <a:ahLst/>
              <a:cxnLst/>
              <a:rect l="l" t="t" r="r" b="b"/>
              <a:pathLst>
                <a:path w="1739402" h="2077096">
                  <a:moveTo>
                    <a:pt x="1739402" y="2077096"/>
                  </a:moveTo>
                  <a:lnTo>
                    <a:pt x="0" y="2069475"/>
                  </a:lnTo>
                  <a:lnTo>
                    <a:pt x="0" y="733618"/>
                  </a:lnTo>
                  <a:lnTo>
                    <a:pt x="17780" y="19050"/>
                  </a:lnTo>
                  <a:lnTo>
                    <a:pt x="865186" y="0"/>
                  </a:lnTo>
                  <a:lnTo>
                    <a:pt x="1720352" y="5080"/>
                  </a:lnTo>
                  <a:close/>
                </a:path>
              </a:pathLst>
            </a:custGeom>
            <a:solidFill>
              <a:srgbClr val="D4480D"/>
            </a:solidFill>
          </p:spPr>
        </p:sp>
        <p:sp>
          <p:nvSpPr>
            <p:cNvPr id="4" name="Freeform 4"/>
            <p:cNvSpPr/>
            <p:nvPr/>
          </p:nvSpPr>
          <p:spPr>
            <a:xfrm>
              <a:off x="-3810" y="0"/>
              <a:ext cx="1768612" cy="2103766"/>
            </a:xfrm>
            <a:custGeom>
              <a:avLst/>
              <a:gdLst/>
              <a:ahLst/>
              <a:cxnLst/>
              <a:rect l="l" t="t" r="r" b="b"/>
              <a:pathLst>
                <a:path w="1768612" h="2103766">
                  <a:moveTo>
                    <a:pt x="1734322" y="21590"/>
                  </a:moveTo>
                  <a:cubicBezTo>
                    <a:pt x="1735592" y="34290"/>
                    <a:pt x="1735592" y="44450"/>
                    <a:pt x="1736862" y="54610"/>
                  </a:cubicBezTo>
                  <a:cubicBezTo>
                    <a:pt x="1739402" y="94943"/>
                    <a:pt x="1740672" y="139255"/>
                    <a:pt x="1743212" y="181984"/>
                  </a:cubicBezTo>
                  <a:cubicBezTo>
                    <a:pt x="1743212" y="243705"/>
                    <a:pt x="1755912" y="1460703"/>
                    <a:pt x="1762262" y="1522423"/>
                  </a:cubicBezTo>
                  <a:cubicBezTo>
                    <a:pt x="1768612" y="1615795"/>
                    <a:pt x="1764802" y="1710750"/>
                    <a:pt x="1764802" y="1804121"/>
                  </a:cubicBezTo>
                  <a:cubicBezTo>
                    <a:pt x="1764802" y="1886415"/>
                    <a:pt x="1766072" y="1962379"/>
                    <a:pt x="1767342" y="2042806"/>
                  </a:cubicBezTo>
                  <a:cubicBezTo>
                    <a:pt x="1767342" y="2064396"/>
                    <a:pt x="1767342" y="2078366"/>
                    <a:pt x="1767342" y="2102496"/>
                  </a:cubicBezTo>
                  <a:cubicBezTo>
                    <a:pt x="1744482" y="2102496"/>
                    <a:pt x="1724162" y="2103766"/>
                    <a:pt x="1703666" y="2102496"/>
                  </a:cubicBezTo>
                  <a:cubicBezTo>
                    <a:pt x="1618327" y="2097416"/>
                    <a:pt x="1531674" y="2103766"/>
                    <a:pt x="1446335" y="2098685"/>
                  </a:cubicBezTo>
                  <a:cubicBezTo>
                    <a:pt x="1395131" y="2094875"/>
                    <a:pt x="1345241" y="2097416"/>
                    <a:pt x="1294037" y="2094875"/>
                  </a:cubicBezTo>
                  <a:cubicBezTo>
                    <a:pt x="1270405" y="2093606"/>
                    <a:pt x="1246772" y="2092335"/>
                    <a:pt x="1223140" y="2091066"/>
                  </a:cubicBezTo>
                  <a:cubicBezTo>
                    <a:pt x="1208698" y="2091066"/>
                    <a:pt x="1195569" y="2092335"/>
                    <a:pt x="1181127" y="2092335"/>
                  </a:cubicBezTo>
                  <a:cubicBezTo>
                    <a:pt x="1144365" y="2091066"/>
                    <a:pt x="1043270" y="2092335"/>
                    <a:pt x="1006509" y="2091066"/>
                  </a:cubicBezTo>
                  <a:cubicBezTo>
                    <a:pt x="980251" y="2089796"/>
                    <a:pt x="455085" y="2098685"/>
                    <a:pt x="428827" y="2097416"/>
                  </a:cubicBezTo>
                  <a:cubicBezTo>
                    <a:pt x="422262" y="2097416"/>
                    <a:pt x="414385" y="2098685"/>
                    <a:pt x="407820" y="2098685"/>
                  </a:cubicBezTo>
                  <a:cubicBezTo>
                    <a:pt x="392065" y="2098685"/>
                    <a:pt x="377623" y="2099956"/>
                    <a:pt x="361868" y="2099956"/>
                  </a:cubicBezTo>
                  <a:cubicBezTo>
                    <a:pt x="322481" y="2099956"/>
                    <a:pt x="284406" y="2098685"/>
                    <a:pt x="245019" y="2097416"/>
                  </a:cubicBezTo>
                  <a:cubicBezTo>
                    <a:pt x="221386" y="2096146"/>
                    <a:pt x="197754" y="2094875"/>
                    <a:pt x="175434" y="2093606"/>
                  </a:cubicBezTo>
                  <a:cubicBezTo>
                    <a:pt x="133421" y="2092335"/>
                    <a:pt x="91408" y="2091066"/>
                    <a:pt x="48260" y="2091066"/>
                  </a:cubicBezTo>
                  <a:cubicBezTo>
                    <a:pt x="38100" y="2091066"/>
                    <a:pt x="29210" y="2091066"/>
                    <a:pt x="19050" y="2089796"/>
                  </a:cubicBezTo>
                  <a:cubicBezTo>
                    <a:pt x="10160" y="2088525"/>
                    <a:pt x="5080" y="2082175"/>
                    <a:pt x="7620" y="2073285"/>
                  </a:cubicBezTo>
                  <a:cubicBezTo>
                    <a:pt x="16510" y="2041507"/>
                    <a:pt x="12700" y="2001943"/>
                    <a:pt x="11430" y="1960796"/>
                  </a:cubicBezTo>
                  <a:cubicBezTo>
                    <a:pt x="10160" y="1876920"/>
                    <a:pt x="6350" y="1794626"/>
                    <a:pt x="7620" y="1710750"/>
                  </a:cubicBezTo>
                  <a:cubicBezTo>
                    <a:pt x="5080" y="1606300"/>
                    <a:pt x="0" y="313338"/>
                    <a:pt x="7620" y="207305"/>
                  </a:cubicBezTo>
                  <a:cubicBezTo>
                    <a:pt x="8890" y="186732"/>
                    <a:pt x="7620" y="164576"/>
                    <a:pt x="8890" y="144002"/>
                  </a:cubicBezTo>
                  <a:cubicBezTo>
                    <a:pt x="10160" y="110768"/>
                    <a:pt x="12700" y="74369"/>
                    <a:pt x="13970" y="44450"/>
                  </a:cubicBezTo>
                  <a:cubicBezTo>
                    <a:pt x="13970" y="41910"/>
                    <a:pt x="15240" y="39370"/>
                    <a:pt x="16510" y="38100"/>
                  </a:cubicBezTo>
                  <a:cubicBezTo>
                    <a:pt x="38100" y="35560"/>
                    <a:pt x="58585" y="30480"/>
                    <a:pt x="79592" y="29210"/>
                  </a:cubicBezTo>
                  <a:cubicBezTo>
                    <a:pt x="115040" y="25400"/>
                    <a:pt x="150489" y="22860"/>
                    <a:pt x="187251" y="20320"/>
                  </a:cubicBezTo>
                  <a:cubicBezTo>
                    <a:pt x="212196" y="17780"/>
                    <a:pt x="237141" y="16510"/>
                    <a:pt x="260774" y="13970"/>
                  </a:cubicBezTo>
                  <a:cubicBezTo>
                    <a:pt x="284406" y="11430"/>
                    <a:pt x="309352" y="8890"/>
                    <a:pt x="332984" y="8890"/>
                  </a:cubicBezTo>
                  <a:cubicBezTo>
                    <a:pt x="359242" y="7620"/>
                    <a:pt x="385501" y="10160"/>
                    <a:pt x="411759" y="8890"/>
                  </a:cubicBezTo>
                  <a:cubicBezTo>
                    <a:pt x="444582" y="8890"/>
                    <a:pt x="1039332" y="6350"/>
                    <a:pt x="1072155" y="5080"/>
                  </a:cubicBezTo>
                  <a:cubicBezTo>
                    <a:pt x="1103665" y="3810"/>
                    <a:pt x="1135174" y="2540"/>
                    <a:pt x="1167997" y="2540"/>
                  </a:cubicBezTo>
                  <a:cubicBezTo>
                    <a:pt x="1221827" y="1270"/>
                    <a:pt x="1274343" y="0"/>
                    <a:pt x="1328173" y="0"/>
                  </a:cubicBezTo>
                  <a:cubicBezTo>
                    <a:pt x="1350492" y="0"/>
                    <a:pt x="1374125" y="2540"/>
                    <a:pt x="1396444" y="2540"/>
                  </a:cubicBezTo>
                  <a:cubicBezTo>
                    <a:pt x="1458151" y="3810"/>
                    <a:pt x="1521171" y="5080"/>
                    <a:pt x="1582878" y="7620"/>
                  </a:cubicBezTo>
                  <a:cubicBezTo>
                    <a:pt x="1615701" y="8890"/>
                    <a:pt x="1648524" y="12700"/>
                    <a:pt x="1681347" y="16510"/>
                  </a:cubicBezTo>
                  <a:cubicBezTo>
                    <a:pt x="1689224" y="16510"/>
                    <a:pt x="1697102" y="16510"/>
                    <a:pt x="1703666" y="16510"/>
                  </a:cubicBezTo>
                  <a:cubicBezTo>
                    <a:pt x="1715272" y="17780"/>
                    <a:pt x="1724162" y="20320"/>
                    <a:pt x="1734322" y="21590"/>
                  </a:cubicBezTo>
                  <a:close/>
                  <a:moveTo>
                    <a:pt x="1744482" y="2085985"/>
                  </a:moveTo>
                  <a:cubicBezTo>
                    <a:pt x="1745752" y="2069476"/>
                    <a:pt x="1747022" y="2056776"/>
                    <a:pt x="1747022" y="2044076"/>
                  </a:cubicBezTo>
                  <a:cubicBezTo>
                    <a:pt x="1745752" y="1954466"/>
                    <a:pt x="1744482" y="1870590"/>
                    <a:pt x="1744482" y="1780383"/>
                  </a:cubicBezTo>
                  <a:cubicBezTo>
                    <a:pt x="1744482" y="1739236"/>
                    <a:pt x="1747022" y="1698089"/>
                    <a:pt x="1745752" y="1656942"/>
                  </a:cubicBezTo>
                  <a:cubicBezTo>
                    <a:pt x="1745752" y="1618960"/>
                    <a:pt x="1744482" y="1579396"/>
                    <a:pt x="1743212" y="1541414"/>
                  </a:cubicBezTo>
                  <a:cubicBezTo>
                    <a:pt x="1738132" y="1482859"/>
                    <a:pt x="1726702" y="270608"/>
                    <a:pt x="1726702" y="212053"/>
                  </a:cubicBezTo>
                  <a:cubicBezTo>
                    <a:pt x="1724162" y="162993"/>
                    <a:pt x="1721622" y="112351"/>
                    <a:pt x="1719082" y="63500"/>
                  </a:cubicBezTo>
                  <a:cubicBezTo>
                    <a:pt x="1717812" y="44450"/>
                    <a:pt x="1716542" y="43180"/>
                    <a:pt x="1699728" y="41910"/>
                  </a:cubicBezTo>
                  <a:cubicBezTo>
                    <a:pt x="1695789" y="41910"/>
                    <a:pt x="1693163" y="41910"/>
                    <a:pt x="1689224" y="40640"/>
                  </a:cubicBezTo>
                  <a:cubicBezTo>
                    <a:pt x="1656401" y="36830"/>
                    <a:pt x="1622266" y="31750"/>
                    <a:pt x="1589443" y="30480"/>
                  </a:cubicBezTo>
                  <a:cubicBezTo>
                    <a:pt x="1509355" y="26670"/>
                    <a:pt x="1427954" y="25400"/>
                    <a:pt x="1347867" y="22860"/>
                  </a:cubicBezTo>
                  <a:cubicBezTo>
                    <a:pt x="1336050" y="22860"/>
                    <a:pt x="1322921" y="22860"/>
                    <a:pt x="1311105" y="22860"/>
                  </a:cubicBezTo>
                  <a:cubicBezTo>
                    <a:pt x="1291411" y="22860"/>
                    <a:pt x="1271718" y="22860"/>
                    <a:pt x="1253337" y="22860"/>
                  </a:cubicBezTo>
                  <a:cubicBezTo>
                    <a:pt x="1211324" y="22860"/>
                    <a:pt x="1169310" y="22860"/>
                    <a:pt x="1128610" y="24130"/>
                  </a:cubicBezTo>
                  <a:cubicBezTo>
                    <a:pt x="1093161" y="25400"/>
                    <a:pt x="495785" y="29210"/>
                    <a:pt x="460337" y="29210"/>
                  </a:cubicBezTo>
                  <a:cubicBezTo>
                    <a:pt x="402569" y="29210"/>
                    <a:pt x="344800" y="26670"/>
                    <a:pt x="287032" y="33020"/>
                  </a:cubicBezTo>
                  <a:cubicBezTo>
                    <a:pt x="256835" y="36830"/>
                    <a:pt x="227951" y="36830"/>
                    <a:pt x="199067" y="38100"/>
                  </a:cubicBezTo>
                  <a:cubicBezTo>
                    <a:pt x="149176" y="41910"/>
                    <a:pt x="99285" y="45720"/>
                    <a:pt x="49530" y="50800"/>
                  </a:cubicBezTo>
                  <a:cubicBezTo>
                    <a:pt x="36830" y="50800"/>
                    <a:pt x="34290" y="53340"/>
                    <a:pt x="33020" y="69622"/>
                  </a:cubicBezTo>
                  <a:cubicBezTo>
                    <a:pt x="31750" y="98108"/>
                    <a:pt x="31750" y="126594"/>
                    <a:pt x="30480" y="155080"/>
                  </a:cubicBezTo>
                  <a:cubicBezTo>
                    <a:pt x="29210" y="202558"/>
                    <a:pt x="26670" y="248452"/>
                    <a:pt x="25400" y="295929"/>
                  </a:cubicBezTo>
                  <a:cubicBezTo>
                    <a:pt x="20320" y="346572"/>
                    <a:pt x="26670" y="1584144"/>
                    <a:pt x="29210" y="1634786"/>
                  </a:cubicBezTo>
                  <a:cubicBezTo>
                    <a:pt x="29210" y="1688594"/>
                    <a:pt x="29210" y="1743984"/>
                    <a:pt x="30480" y="1797791"/>
                  </a:cubicBezTo>
                  <a:cubicBezTo>
                    <a:pt x="30480" y="1837355"/>
                    <a:pt x="33020" y="1876920"/>
                    <a:pt x="33020" y="1916484"/>
                  </a:cubicBezTo>
                  <a:cubicBezTo>
                    <a:pt x="33020" y="1959214"/>
                    <a:pt x="33020" y="2001943"/>
                    <a:pt x="31750" y="2044076"/>
                  </a:cubicBezTo>
                  <a:cubicBezTo>
                    <a:pt x="31750" y="2047885"/>
                    <a:pt x="31750" y="2050426"/>
                    <a:pt x="31750" y="2054235"/>
                  </a:cubicBezTo>
                  <a:cubicBezTo>
                    <a:pt x="31750" y="2064396"/>
                    <a:pt x="35560" y="2068206"/>
                    <a:pt x="44450" y="2068206"/>
                  </a:cubicBezTo>
                  <a:cubicBezTo>
                    <a:pt x="61211" y="2068206"/>
                    <a:pt x="79592" y="2069476"/>
                    <a:pt x="96660" y="2069476"/>
                  </a:cubicBezTo>
                  <a:cubicBezTo>
                    <a:pt x="121605" y="2069476"/>
                    <a:pt x="147863" y="2066935"/>
                    <a:pt x="172809" y="2069476"/>
                  </a:cubicBezTo>
                  <a:cubicBezTo>
                    <a:pt x="213509" y="2073285"/>
                    <a:pt x="254209" y="2075826"/>
                    <a:pt x="294910" y="2074556"/>
                  </a:cubicBezTo>
                  <a:cubicBezTo>
                    <a:pt x="321168" y="2073285"/>
                    <a:pt x="346113" y="2075826"/>
                    <a:pt x="372372" y="2075826"/>
                  </a:cubicBezTo>
                  <a:cubicBezTo>
                    <a:pt x="410446" y="2075826"/>
                    <a:pt x="448521" y="2074556"/>
                    <a:pt x="486595" y="2075826"/>
                  </a:cubicBezTo>
                  <a:cubicBezTo>
                    <a:pt x="543050" y="2077096"/>
                    <a:pt x="1162746" y="2066935"/>
                    <a:pt x="1220514" y="2069476"/>
                  </a:cubicBezTo>
                  <a:cubicBezTo>
                    <a:pt x="1245459" y="2070746"/>
                    <a:pt x="1270405" y="2072016"/>
                    <a:pt x="1294037" y="2072016"/>
                  </a:cubicBezTo>
                  <a:cubicBezTo>
                    <a:pt x="1337363" y="2074556"/>
                    <a:pt x="1379377" y="2070746"/>
                    <a:pt x="1422703" y="2074556"/>
                  </a:cubicBezTo>
                  <a:cubicBezTo>
                    <a:pt x="1458151" y="2077096"/>
                    <a:pt x="1493600" y="2077096"/>
                    <a:pt x="1529049" y="2079635"/>
                  </a:cubicBezTo>
                  <a:cubicBezTo>
                    <a:pt x="1581565" y="2083446"/>
                    <a:pt x="1634082" y="2085985"/>
                    <a:pt x="1686598" y="2087256"/>
                  </a:cubicBezTo>
                  <a:cubicBezTo>
                    <a:pt x="1706292" y="2087256"/>
                    <a:pt x="1724162" y="2085985"/>
                    <a:pt x="1744482" y="2085985"/>
                  </a:cubicBez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14313" flipH="1" flipV="1">
            <a:off x="-1159566" y="6810041"/>
            <a:ext cx="5057184" cy="5057184"/>
          </a:xfrm>
          <a:prstGeom prst="rect">
            <a:avLst/>
          </a:prstGeom>
        </p:spPr>
      </p:pic>
      <p:grpSp>
        <p:nvGrpSpPr>
          <p:cNvPr id="6" name="Group 6"/>
          <p:cNvGrpSpPr/>
          <p:nvPr/>
        </p:nvGrpSpPr>
        <p:grpSpPr>
          <a:xfrm>
            <a:off x="1028700" y="1028700"/>
            <a:ext cx="7802716" cy="8229600"/>
            <a:chOff x="0" y="0"/>
            <a:chExt cx="1995844" cy="2105036"/>
          </a:xfrm>
        </p:grpSpPr>
        <p:sp>
          <p:nvSpPr>
            <p:cNvPr id="7" name="Freeform 7"/>
            <p:cNvSpPr/>
            <p:nvPr/>
          </p:nvSpPr>
          <p:spPr>
            <a:xfrm>
              <a:off x="10160" y="16510"/>
              <a:ext cx="1972984" cy="2077096"/>
            </a:xfrm>
            <a:custGeom>
              <a:avLst/>
              <a:gdLst/>
              <a:ahLst/>
              <a:cxnLst/>
              <a:rect l="l" t="t" r="r" b="b"/>
              <a:pathLst>
                <a:path w="1972984" h="2077096">
                  <a:moveTo>
                    <a:pt x="1972984" y="2077096"/>
                  </a:moveTo>
                  <a:lnTo>
                    <a:pt x="0" y="2069475"/>
                  </a:lnTo>
                  <a:lnTo>
                    <a:pt x="0" y="733618"/>
                  </a:lnTo>
                  <a:lnTo>
                    <a:pt x="17780" y="19050"/>
                  </a:lnTo>
                  <a:lnTo>
                    <a:pt x="981677" y="0"/>
                  </a:lnTo>
                  <a:lnTo>
                    <a:pt x="1953934" y="5080"/>
                  </a:lnTo>
                  <a:close/>
                </a:path>
              </a:pathLst>
            </a:custGeom>
            <a:solidFill>
              <a:srgbClr val="D4480D"/>
            </a:solidFill>
          </p:spPr>
        </p:sp>
        <p:sp>
          <p:nvSpPr>
            <p:cNvPr id="8" name="Freeform 8"/>
            <p:cNvSpPr/>
            <p:nvPr/>
          </p:nvSpPr>
          <p:spPr>
            <a:xfrm>
              <a:off x="-3810" y="0"/>
              <a:ext cx="2002194" cy="2103766"/>
            </a:xfrm>
            <a:custGeom>
              <a:avLst/>
              <a:gdLst/>
              <a:ahLst/>
              <a:cxnLst/>
              <a:rect l="l" t="t" r="r" b="b"/>
              <a:pathLst>
                <a:path w="2002194" h="2103766">
                  <a:moveTo>
                    <a:pt x="1967904" y="21590"/>
                  </a:moveTo>
                  <a:cubicBezTo>
                    <a:pt x="1969174" y="34290"/>
                    <a:pt x="1969174" y="44450"/>
                    <a:pt x="1970444" y="54610"/>
                  </a:cubicBezTo>
                  <a:cubicBezTo>
                    <a:pt x="1972984" y="94943"/>
                    <a:pt x="1974254" y="139255"/>
                    <a:pt x="1976794" y="181984"/>
                  </a:cubicBezTo>
                  <a:cubicBezTo>
                    <a:pt x="1976794" y="243705"/>
                    <a:pt x="1989494" y="1460703"/>
                    <a:pt x="1995844" y="1522423"/>
                  </a:cubicBezTo>
                  <a:cubicBezTo>
                    <a:pt x="2002194" y="1615795"/>
                    <a:pt x="1998384" y="1710750"/>
                    <a:pt x="1998384" y="1804121"/>
                  </a:cubicBezTo>
                  <a:cubicBezTo>
                    <a:pt x="1998384" y="1886415"/>
                    <a:pt x="1999654" y="1962379"/>
                    <a:pt x="2000924" y="2042806"/>
                  </a:cubicBezTo>
                  <a:cubicBezTo>
                    <a:pt x="2000924" y="2064396"/>
                    <a:pt x="2000924" y="2078366"/>
                    <a:pt x="2000924" y="2102496"/>
                  </a:cubicBezTo>
                  <a:cubicBezTo>
                    <a:pt x="1978064" y="2102496"/>
                    <a:pt x="1957744" y="2103766"/>
                    <a:pt x="1936490" y="2102496"/>
                  </a:cubicBezTo>
                  <a:cubicBezTo>
                    <a:pt x="1839110" y="2097416"/>
                    <a:pt x="1740232" y="2103766"/>
                    <a:pt x="1642851" y="2098685"/>
                  </a:cubicBezTo>
                  <a:cubicBezTo>
                    <a:pt x="1584423" y="2094875"/>
                    <a:pt x="1527493" y="2097416"/>
                    <a:pt x="1469065" y="2094875"/>
                  </a:cubicBezTo>
                  <a:cubicBezTo>
                    <a:pt x="1442098" y="2093606"/>
                    <a:pt x="1415131" y="2092335"/>
                    <a:pt x="1388164" y="2091066"/>
                  </a:cubicBezTo>
                  <a:cubicBezTo>
                    <a:pt x="1371685" y="2091066"/>
                    <a:pt x="1356703" y="2092335"/>
                    <a:pt x="1340223" y="2092335"/>
                  </a:cubicBezTo>
                  <a:cubicBezTo>
                    <a:pt x="1298275" y="2091066"/>
                    <a:pt x="1182917" y="2092335"/>
                    <a:pt x="1140968" y="2091066"/>
                  </a:cubicBezTo>
                  <a:cubicBezTo>
                    <a:pt x="1111005" y="2089796"/>
                    <a:pt x="511742" y="2098685"/>
                    <a:pt x="481779" y="2097416"/>
                  </a:cubicBezTo>
                  <a:cubicBezTo>
                    <a:pt x="474288" y="2097416"/>
                    <a:pt x="465299" y="2098685"/>
                    <a:pt x="457808" y="2098685"/>
                  </a:cubicBezTo>
                  <a:cubicBezTo>
                    <a:pt x="439830" y="2098685"/>
                    <a:pt x="423350" y="2099956"/>
                    <a:pt x="405372" y="2099956"/>
                  </a:cubicBezTo>
                  <a:cubicBezTo>
                    <a:pt x="360428" y="2099956"/>
                    <a:pt x="316981" y="2098685"/>
                    <a:pt x="272036" y="2097416"/>
                  </a:cubicBezTo>
                  <a:cubicBezTo>
                    <a:pt x="245070" y="2096146"/>
                    <a:pt x="218103" y="2094875"/>
                    <a:pt x="192634" y="2093606"/>
                  </a:cubicBezTo>
                  <a:cubicBezTo>
                    <a:pt x="144693" y="2092335"/>
                    <a:pt x="96752" y="2091066"/>
                    <a:pt x="48260" y="2091066"/>
                  </a:cubicBezTo>
                  <a:cubicBezTo>
                    <a:pt x="38100" y="2091066"/>
                    <a:pt x="29210" y="2091066"/>
                    <a:pt x="19050" y="2089796"/>
                  </a:cubicBezTo>
                  <a:cubicBezTo>
                    <a:pt x="10160" y="2088525"/>
                    <a:pt x="5080" y="2082175"/>
                    <a:pt x="7620" y="2073285"/>
                  </a:cubicBezTo>
                  <a:cubicBezTo>
                    <a:pt x="16510" y="2041507"/>
                    <a:pt x="12700" y="2001943"/>
                    <a:pt x="11430" y="1960796"/>
                  </a:cubicBezTo>
                  <a:cubicBezTo>
                    <a:pt x="10160" y="1876920"/>
                    <a:pt x="6350" y="1794626"/>
                    <a:pt x="7620" y="1710750"/>
                  </a:cubicBezTo>
                  <a:cubicBezTo>
                    <a:pt x="5080" y="1606300"/>
                    <a:pt x="0" y="313338"/>
                    <a:pt x="7620" y="207305"/>
                  </a:cubicBezTo>
                  <a:cubicBezTo>
                    <a:pt x="8890" y="186732"/>
                    <a:pt x="7620" y="164576"/>
                    <a:pt x="8890" y="144002"/>
                  </a:cubicBezTo>
                  <a:cubicBezTo>
                    <a:pt x="10160" y="110768"/>
                    <a:pt x="12700" y="74369"/>
                    <a:pt x="13970" y="44450"/>
                  </a:cubicBezTo>
                  <a:cubicBezTo>
                    <a:pt x="13970" y="41910"/>
                    <a:pt x="15240" y="39370"/>
                    <a:pt x="16510" y="38100"/>
                  </a:cubicBezTo>
                  <a:cubicBezTo>
                    <a:pt x="38100" y="35560"/>
                    <a:pt x="59298" y="30480"/>
                    <a:pt x="83268" y="29210"/>
                  </a:cubicBezTo>
                  <a:cubicBezTo>
                    <a:pt x="123719" y="25400"/>
                    <a:pt x="164169" y="22860"/>
                    <a:pt x="206117" y="20320"/>
                  </a:cubicBezTo>
                  <a:cubicBezTo>
                    <a:pt x="234582" y="17780"/>
                    <a:pt x="263047" y="16510"/>
                    <a:pt x="290014" y="13970"/>
                  </a:cubicBezTo>
                  <a:cubicBezTo>
                    <a:pt x="316981" y="11430"/>
                    <a:pt x="345446" y="8890"/>
                    <a:pt x="372413" y="8890"/>
                  </a:cubicBezTo>
                  <a:cubicBezTo>
                    <a:pt x="402376" y="7620"/>
                    <a:pt x="432339" y="10160"/>
                    <a:pt x="462303" y="8890"/>
                  </a:cubicBezTo>
                  <a:cubicBezTo>
                    <a:pt x="499756" y="8890"/>
                    <a:pt x="1178422" y="6350"/>
                    <a:pt x="1215876" y="5080"/>
                  </a:cubicBezTo>
                  <a:cubicBezTo>
                    <a:pt x="1251832" y="3810"/>
                    <a:pt x="1287788" y="2540"/>
                    <a:pt x="1325242" y="2540"/>
                  </a:cubicBezTo>
                  <a:cubicBezTo>
                    <a:pt x="1386666" y="1270"/>
                    <a:pt x="1446593" y="0"/>
                    <a:pt x="1508017" y="0"/>
                  </a:cubicBezTo>
                  <a:cubicBezTo>
                    <a:pt x="1533486" y="0"/>
                    <a:pt x="1560453" y="2540"/>
                    <a:pt x="1585921" y="2540"/>
                  </a:cubicBezTo>
                  <a:cubicBezTo>
                    <a:pt x="1656335" y="3810"/>
                    <a:pt x="1728246" y="5080"/>
                    <a:pt x="1798660" y="7620"/>
                  </a:cubicBezTo>
                  <a:cubicBezTo>
                    <a:pt x="1836114" y="8890"/>
                    <a:pt x="1873568" y="12700"/>
                    <a:pt x="1911022" y="16510"/>
                  </a:cubicBezTo>
                  <a:cubicBezTo>
                    <a:pt x="1920011" y="16510"/>
                    <a:pt x="1929000" y="16510"/>
                    <a:pt x="1936490" y="16510"/>
                  </a:cubicBezTo>
                  <a:cubicBezTo>
                    <a:pt x="1948854" y="17780"/>
                    <a:pt x="1957744" y="20320"/>
                    <a:pt x="1967904" y="21590"/>
                  </a:cubicBezTo>
                  <a:close/>
                  <a:moveTo>
                    <a:pt x="1978064" y="2085985"/>
                  </a:moveTo>
                  <a:cubicBezTo>
                    <a:pt x="1979334" y="2069476"/>
                    <a:pt x="1980604" y="2056776"/>
                    <a:pt x="1980604" y="2044076"/>
                  </a:cubicBezTo>
                  <a:cubicBezTo>
                    <a:pt x="1979334" y="1954466"/>
                    <a:pt x="1978064" y="1870590"/>
                    <a:pt x="1978064" y="1780383"/>
                  </a:cubicBezTo>
                  <a:cubicBezTo>
                    <a:pt x="1978064" y="1739236"/>
                    <a:pt x="1980604" y="1698089"/>
                    <a:pt x="1979334" y="1656942"/>
                  </a:cubicBezTo>
                  <a:cubicBezTo>
                    <a:pt x="1979334" y="1618960"/>
                    <a:pt x="1978064" y="1579396"/>
                    <a:pt x="1976794" y="1541414"/>
                  </a:cubicBezTo>
                  <a:cubicBezTo>
                    <a:pt x="1971714" y="1482859"/>
                    <a:pt x="1960284" y="270608"/>
                    <a:pt x="1960284" y="212053"/>
                  </a:cubicBezTo>
                  <a:cubicBezTo>
                    <a:pt x="1957744" y="162993"/>
                    <a:pt x="1955204" y="112351"/>
                    <a:pt x="1952664" y="63500"/>
                  </a:cubicBezTo>
                  <a:cubicBezTo>
                    <a:pt x="1951394" y="44450"/>
                    <a:pt x="1950124" y="43180"/>
                    <a:pt x="1931996" y="41910"/>
                  </a:cubicBezTo>
                  <a:cubicBezTo>
                    <a:pt x="1927502" y="41910"/>
                    <a:pt x="1924505" y="41910"/>
                    <a:pt x="1920011" y="40640"/>
                  </a:cubicBezTo>
                  <a:cubicBezTo>
                    <a:pt x="1882557" y="36830"/>
                    <a:pt x="1843605" y="31750"/>
                    <a:pt x="1806151" y="30480"/>
                  </a:cubicBezTo>
                  <a:cubicBezTo>
                    <a:pt x="1714763" y="26670"/>
                    <a:pt x="1621877" y="25400"/>
                    <a:pt x="1530490" y="22860"/>
                  </a:cubicBezTo>
                  <a:cubicBezTo>
                    <a:pt x="1517006" y="22860"/>
                    <a:pt x="1502025" y="22860"/>
                    <a:pt x="1488541" y="22860"/>
                  </a:cubicBezTo>
                  <a:cubicBezTo>
                    <a:pt x="1466069" y="22860"/>
                    <a:pt x="1443596" y="22860"/>
                    <a:pt x="1422622" y="22860"/>
                  </a:cubicBezTo>
                  <a:cubicBezTo>
                    <a:pt x="1374681" y="22860"/>
                    <a:pt x="1326740" y="22860"/>
                    <a:pt x="1280297" y="24130"/>
                  </a:cubicBezTo>
                  <a:cubicBezTo>
                    <a:pt x="1239847" y="25400"/>
                    <a:pt x="558185" y="29210"/>
                    <a:pt x="517734" y="29210"/>
                  </a:cubicBezTo>
                  <a:cubicBezTo>
                    <a:pt x="451815" y="29210"/>
                    <a:pt x="385896" y="26670"/>
                    <a:pt x="319977" y="33020"/>
                  </a:cubicBezTo>
                  <a:cubicBezTo>
                    <a:pt x="285520" y="36830"/>
                    <a:pt x="252560" y="36830"/>
                    <a:pt x="219601" y="38100"/>
                  </a:cubicBezTo>
                  <a:cubicBezTo>
                    <a:pt x="162671" y="41910"/>
                    <a:pt x="105741" y="45720"/>
                    <a:pt x="49530" y="50800"/>
                  </a:cubicBezTo>
                  <a:cubicBezTo>
                    <a:pt x="36830" y="50800"/>
                    <a:pt x="34290" y="53340"/>
                    <a:pt x="33020" y="69622"/>
                  </a:cubicBezTo>
                  <a:cubicBezTo>
                    <a:pt x="31750" y="98108"/>
                    <a:pt x="31750" y="126594"/>
                    <a:pt x="30480" y="155080"/>
                  </a:cubicBezTo>
                  <a:cubicBezTo>
                    <a:pt x="29210" y="202558"/>
                    <a:pt x="26670" y="248452"/>
                    <a:pt x="25400" y="295929"/>
                  </a:cubicBezTo>
                  <a:cubicBezTo>
                    <a:pt x="20320" y="346572"/>
                    <a:pt x="26670" y="1584144"/>
                    <a:pt x="29210" y="1634786"/>
                  </a:cubicBezTo>
                  <a:cubicBezTo>
                    <a:pt x="29210" y="1688594"/>
                    <a:pt x="29210" y="1743984"/>
                    <a:pt x="30480" y="1797791"/>
                  </a:cubicBezTo>
                  <a:cubicBezTo>
                    <a:pt x="30480" y="1837355"/>
                    <a:pt x="33020" y="1876920"/>
                    <a:pt x="33020" y="1916484"/>
                  </a:cubicBezTo>
                  <a:cubicBezTo>
                    <a:pt x="33020" y="1959214"/>
                    <a:pt x="33020" y="2001943"/>
                    <a:pt x="31750" y="2044076"/>
                  </a:cubicBezTo>
                  <a:cubicBezTo>
                    <a:pt x="31750" y="2047885"/>
                    <a:pt x="31750" y="2050426"/>
                    <a:pt x="31750" y="2054235"/>
                  </a:cubicBezTo>
                  <a:cubicBezTo>
                    <a:pt x="31750" y="2064396"/>
                    <a:pt x="35560" y="2068206"/>
                    <a:pt x="44450" y="2068206"/>
                  </a:cubicBezTo>
                  <a:cubicBezTo>
                    <a:pt x="62294" y="2068206"/>
                    <a:pt x="83268" y="2069476"/>
                    <a:pt x="102744" y="2069476"/>
                  </a:cubicBezTo>
                  <a:cubicBezTo>
                    <a:pt x="131209" y="2069476"/>
                    <a:pt x="161173" y="2066935"/>
                    <a:pt x="189638" y="2069476"/>
                  </a:cubicBezTo>
                  <a:cubicBezTo>
                    <a:pt x="236081" y="2073285"/>
                    <a:pt x="282523" y="2075826"/>
                    <a:pt x="328966" y="2074556"/>
                  </a:cubicBezTo>
                  <a:cubicBezTo>
                    <a:pt x="358930" y="2073285"/>
                    <a:pt x="387395" y="2075826"/>
                    <a:pt x="417358" y="2075826"/>
                  </a:cubicBezTo>
                  <a:cubicBezTo>
                    <a:pt x="460804" y="2075826"/>
                    <a:pt x="504251" y="2074556"/>
                    <a:pt x="547698" y="2075826"/>
                  </a:cubicBezTo>
                  <a:cubicBezTo>
                    <a:pt x="612118" y="2077096"/>
                    <a:pt x="1319249" y="2066935"/>
                    <a:pt x="1385168" y="2069476"/>
                  </a:cubicBezTo>
                  <a:cubicBezTo>
                    <a:pt x="1413633" y="2070746"/>
                    <a:pt x="1442098" y="2072016"/>
                    <a:pt x="1469065" y="2072016"/>
                  </a:cubicBezTo>
                  <a:cubicBezTo>
                    <a:pt x="1518504" y="2074556"/>
                    <a:pt x="1566445" y="2070746"/>
                    <a:pt x="1615885" y="2074556"/>
                  </a:cubicBezTo>
                  <a:cubicBezTo>
                    <a:pt x="1656335" y="2077096"/>
                    <a:pt x="1696785" y="2077096"/>
                    <a:pt x="1737235" y="2079635"/>
                  </a:cubicBezTo>
                  <a:cubicBezTo>
                    <a:pt x="1797162" y="2083446"/>
                    <a:pt x="1857088" y="2085985"/>
                    <a:pt x="1917015" y="2087256"/>
                  </a:cubicBezTo>
                  <a:cubicBezTo>
                    <a:pt x="1939487" y="2087256"/>
                    <a:pt x="1957744" y="2085985"/>
                    <a:pt x="1978064" y="2085985"/>
                  </a:cubicBezTo>
                  <a:close/>
                </a:path>
              </a:pathLst>
            </a:custGeom>
            <a:solidFill>
              <a:srgbClr val="000000"/>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27502">
            <a:off x="13881331" y="5697129"/>
            <a:ext cx="6276569" cy="6505565"/>
          </a:xfrm>
          <a:prstGeom prst="rect">
            <a:avLst/>
          </a:prstGeom>
        </p:spPr>
      </p:pic>
      <p:grpSp>
        <p:nvGrpSpPr>
          <p:cNvPr id="10" name="Group 10"/>
          <p:cNvGrpSpPr/>
          <p:nvPr/>
        </p:nvGrpSpPr>
        <p:grpSpPr>
          <a:xfrm>
            <a:off x="9456584" y="1028700"/>
            <a:ext cx="7802716" cy="8229600"/>
            <a:chOff x="0" y="0"/>
            <a:chExt cx="1995844" cy="2105036"/>
          </a:xfrm>
        </p:grpSpPr>
        <p:sp>
          <p:nvSpPr>
            <p:cNvPr id="11" name="Freeform 11"/>
            <p:cNvSpPr/>
            <p:nvPr/>
          </p:nvSpPr>
          <p:spPr>
            <a:xfrm>
              <a:off x="10160" y="16510"/>
              <a:ext cx="1972984" cy="2077096"/>
            </a:xfrm>
            <a:custGeom>
              <a:avLst/>
              <a:gdLst/>
              <a:ahLst/>
              <a:cxnLst/>
              <a:rect l="l" t="t" r="r" b="b"/>
              <a:pathLst>
                <a:path w="1972984" h="2077096">
                  <a:moveTo>
                    <a:pt x="1972984" y="2077096"/>
                  </a:moveTo>
                  <a:lnTo>
                    <a:pt x="0" y="2069475"/>
                  </a:lnTo>
                  <a:lnTo>
                    <a:pt x="0" y="733618"/>
                  </a:lnTo>
                  <a:lnTo>
                    <a:pt x="17780" y="19050"/>
                  </a:lnTo>
                  <a:lnTo>
                    <a:pt x="981677" y="0"/>
                  </a:lnTo>
                  <a:lnTo>
                    <a:pt x="1953934" y="5080"/>
                  </a:lnTo>
                  <a:close/>
                </a:path>
              </a:pathLst>
            </a:custGeom>
            <a:solidFill>
              <a:srgbClr val="FBCCDB"/>
            </a:solidFill>
          </p:spPr>
        </p:sp>
        <p:sp>
          <p:nvSpPr>
            <p:cNvPr id="12" name="Freeform 12"/>
            <p:cNvSpPr/>
            <p:nvPr/>
          </p:nvSpPr>
          <p:spPr>
            <a:xfrm>
              <a:off x="-3810" y="0"/>
              <a:ext cx="2002194" cy="2103766"/>
            </a:xfrm>
            <a:custGeom>
              <a:avLst/>
              <a:gdLst/>
              <a:ahLst/>
              <a:cxnLst/>
              <a:rect l="l" t="t" r="r" b="b"/>
              <a:pathLst>
                <a:path w="2002194" h="2103766">
                  <a:moveTo>
                    <a:pt x="1967904" y="21590"/>
                  </a:moveTo>
                  <a:cubicBezTo>
                    <a:pt x="1969174" y="34290"/>
                    <a:pt x="1969174" y="44450"/>
                    <a:pt x="1970444" y="54610"/>
                  </a:cubicBezTo>
                  <a:cubicBezTo>
                    <a:pt x="1972984" y="94943"/>
                    <a:pt x="1974254" y="139255"/>
                    <a:pt x="1976794" y="181984"/>
                  </a:cubicBezTo>
                  <a:cubicBezTo>
                    <a:pt x="1976794" y="243705"/>
                    <a:pt x="1989494" y="1460703"/>
                    <a:pt x="1995844" y="1522423"/>
                  </a:cubicBezTo>
                  <a:cubicBezTo>
                    <a:pt x="2002194" y="1615795"/>
                    <a:pt x="1998384" y="1710750"/>
                    <a:pt x="1998384" y="1804121"/>
                  </a:cubicBezTo>
                  <a:cubicBezTo>
                    <a:pt x="1998384" y="1886415"/>
                    <a:pt x="1999654" y="1962379"/>
                    <a:pt x="2000924" y="2042806"/>
                  </a:cubicBezTo>
                  <a:cubicBezTo>
                    <a:pt x="2000924" y="2064396"/>
                    <a:pt x="2000924" y="2078366"/>
                    <a:pt x="2000924" y="2102496"/>
                  </a:cubicBezTo>
                  <a:cubicBezTo>
                    <a:pt x="1978064" y="2102496"/>
                    <a:pt x="1957744" y="2103766"/>
                    <a:pt x="1936490" y="2102496"/>
                  </a:cubicBezTo>
                  <a:cubicBezTo>
                    <a:pt x="1839110" y="2097416"/>
                    <a:pt x="1740232" y="2103766"/>
                    <a:pt x="1642851" y="2098685"/>
                  </a:cubicBezTo>
                  <a:cubicBezTo>
                    <a:pt x="1584423" y="2094875"/>
                    <a:pt x="1527493" y="2097416"/>
                    <a:pt x="1469065" y="2094875"/>
                  </a:cubicBezTo>
                  <a:cubicBezTo>
                    <a:pt x="1442098" y="2093606"/>
                    <a:pt x="1415131" y="2092335"/>
                    <a:pt x="1388164" y="2091066"/>
                  </a:cubicBezTo>
                  <a:cubicBezTo>
                    <a:pt x="1371685" y="2091066"/>
                    <a:pt x="1356703" y="2092335"/>
                    <a:pt x="1340223" y="2092335"/>
                  </a:cubicBezTo>
                  <a:cubicBezTo>
                    <a:pt x="1298275" y="2091066"/>
                    <a:pt x="1182917" y="2092335"/>
                    <a:pt x="1140968" y="2091066"/>
                  </a:cubicBezTo>
                  <a:cubicBezTo>
                    <a:pt x="1111005" y="2089796"/>
                    <a:pt x="511742" y="2098685"/>
                    <a:pt x="481779" y="2097416"/>
                  </a:cubicBezTo>
                  <a:cubicBezTo>
                    <a:pt x="474288" y="2097416"/>
                    <a:pt x="465299" y="2098685"/>
                    <a:pt x="457808" y="2098685"/>
                  </a:cubicBezTo>
                  <a:cubicBezTo>
                    <a:pt x="439830" y="2098685"/>
                    <a:pt x="423350" y="2099956"/>
                    <a:pt x="405372" y="2099956"/>
                  </a:cubicBezTo>
                  <a:cubicBezTo>
                    <a:pt x="360428" y="2099956"/>
                    <a:pt x="316981" y="2098685"/>
                    <a:pt x="272036" y="2097416"/>
                  </a:cubicBezTo>
                  <a:cubicBezTo>
                    <a:pt x="245070" y="2096146"/>
                    <a:pt x="218103" y="2094875"/>
                    <a:pt x="192634" y="2093606"/>
                  </a:cubicBezTo>
                  <a:cubicBezTo>
                    <a:pt x="144693" y="2092335"/>
                    <a:pt x="96752" y="2091066"/>
                    <a:pt x="48260" y="2091066"/>
                  </a:cubicBezTo>
                  <a:cubicBezTo>
                    <a:pt x="38100" y="2091066"/>
                    <a:pt x="29210" y="2091066"/>
                    <a:pt x="19050" y="2089796"/>
                  </a:cubicBezTo>
                  <a:cubicBezTo>
                    <a:pt x="10160" y="2088525"/>
                    <a:pt x="5080" y="2082175"/>
                    <a:pt x="7620" y="2073285"/>
                  </a:cubicBezTo>
                  <a:cubicBezTo>
                    <a:pt x="16510" y="2041507"/>
                    <a:pt x="12700" y="2001943"/>
                    <a:pt x="11430" y="1960796"/>
                  </a:cubicBezTo>
                  <a:cubicBezTo>
                    <a:pt x="10160" y="1876920"/>
                    <a:pt x="6350" y="1794626"/>
                    <a:pt x="7620" y="1710750"/>
                  </a:cubicBezTo>
                  <a:cubicBezTo>
                    <a:pt x="5080" y="1606300"/>
                    <a:pt x="0" y="313338"/>
                    <a:pt x="7620" y="207305"/>
                  </a:cubicBezTo>
                  <a:cubicBezTo>
                    <a:pt x="8890" y="186732"/>
                    <a:pt x="7620" y="164576"/>
                    <a:pt x="8890" y="144002"/>
                  </a:cubicBezTo>
                  <a:cubicBezTo>
                    <a:pt x="10160" y="110768"/>
                    <a:pt x="12700" y="74369"/>
                    <a:pt x="13970" y="44450"/>
                  </a:cubicBezTo>
                  <a:cubicBezTo>
                    <a:pt x="13970" y="41910"/>
                    <a:pt x="15240" y="39370"/>
                    <a:pt x="16510" y="38100"/>
                  </a:cubicBezTo>
                  <a:cubicBezTo>
                    <a:pt x="38100" y="35560"/>
                    <a:pt x="59298" y="30480"/>
                    <a:pt x="83268" y="29210"/>
                  </a:cubicBezTo>
                  <a:cubicBezTo>
                    <a:pt x="123719" y="25400"/>
                    <a:pt x="164169" y="22860"/>
                    <a:pt x="206117" y="20320"/>
                  </a:cubicBezTo>
                  <a:cubicBezTo>
                    <a:pt x="234582" y="17780"/>
                    <a:pt x="263047" y="16510"/>
                    <a:pt x="290014" y="13970"/>
                  </a:cubicBezTo>
                  <a:cubicBezTo>
                    <a:pt x="316981" y="11430"/>
                    <a:pt x="345446" y="8890"/>
                    <a:pt x="372413" y="8890"/>
                  </a:cubicBezTo>
                  <a:cubicBezTo>
                    <a:pt x="402376" y="7620"/>
                    <a:pt x="432339" y="10160"/>
                    <a:pt x="462303" y="8890"/>
                  </a:cubicBezTo>
                  <a:cubicBezTo>
                    <a:pt x="499756" y="8890"/>
                    <a:pt x="1178422" y="6350"/>
                    <a:pt x="1215876" y="5080"/>
                  </a:cubicBezTo>
                  <a:cubicBezTo>
                    <a:pt x="1251832" y="3810"/>
                    <a:pt x="1287788" y="2540"/>
                    <a:pt x="1325242" y="2540"/>
                  </a:cubicBezTo>
                  <a:cubicBezTo>
                    <a:pt x="1386666" y="1270"/>
                    <a:pt x="1446593" y="0"/>
                    <a:pt x="1508017" y="0"/>
                  </a:cubicBezTo>
                  <a:cubicBezTo>
                    <a:pt x="1533486" y="0"/>
                    <a:pt x="1560453" y="2540"/>
                    <a:pt x="1585921" y="2540"/>
                  </a:cubicBezTo>
                  <a:cubicBezTo>
                    <a:pt x="1656335" y="3810"/>
                    <a:pt x="1728246" y="5080"/>
                    <a:pt x="1798660" y="7620"/>
                  </a:cubicBezTo>
                  <a:cubicBezTo>
                    <a:pt x="1836114" y="8890"/>
                    <a:pt x="1873568" y="12700"/>
                    <a:pt x="1911022" y="16510"/>
                  </a:cubicBezTo>
                  <a:cubicBezTo>
                    <a:pt x="1920011" y="16510"/>
                    <a:pt x="1929000" y="16510"/>
                    <a:pt x="1936490" y="16510"/>
                  </a:cubicBezTo>
                  <a:cubicBezTo>
                    <a:pt x="1948854" y="17780"/>
                    <a:pt x="1957744" y="20320"/>
                    <a:pt x="1967904" y="21590"/>
                  </a:cubicBezTo>
                  <a:close/>
                  <a:moveTo>
                    <a:pt x="1978064" y="2085985"/>
                  </a:moveTo>
                  <a:cubicBezTo>
                    <a:pt x="1979334" y="2069476"/>
                    <a:pt x="1980604" y="2056776"/>
                    <a:pt x="1980604" y="2044076"/>
                  </a:cubicBezTo>
                  <a:cubicBezTo>
                    <a:pt x="1979334" y="1954466"/>
                    <a:pt x="1978064" y="1870590"/>
                    <a:pt x="1978064" y="1780383"/>
                  </a:cubicBezTo>
                  <a:cubicBezTo>
                    <a:pt x="1978064" y="1739236"/>
                    <a:pt x="1980604" y="1698089"/>
                    <a:pt x="1979334" y="1656942"/>
                  </a:cubicBezTo>
                  <a:cubicBezTo>
                    <a:pt x="1979334" y="1618960"/>
                    <a:pt x="1978064" y="1579396"/>
                    <a:pt x="1976794" y="1541414"/>
                  </a:cubicBezTo>
                  <a:cubicBezTo>
                    <a:pt x="1971714" y="1482859"/>
                    <a:pt x="1960284" y="270608"/>
                    <a:pt x="1960284" y="212053"/>
                  </a:cubicBezTo>
                  <a:cubicBezTo>
                    <a:pt x="1957744" y="162993"/>
                    <a:pt x="1955204" y="112351"/>
                    <a:pt x="1952664" y="63500"/>
                  </a:cubicBezTo>
                  <a:cubicBezTo>
                    <a:pt x="1951394" y="44450"/>
                    <a:pt x="1950124" y="43180"/>
                    <a:pt x="1931996" y="41910"/>
                  </a:cubicBezTo>
                  <a:cubicBezTo>
                    <a:pt x="1927502" y="41910"/>
                    <a:pt x="1924505" y="41910"/>
                    <a:pt x="1920011" y="40640"/>
                  </a:cubicBezTo>
                  <a:cubicBezTo>
                    <a:pt x="1882557" y="36830"/>
                    <a:pt x="1843605" y="31750"/>
                    <a:pt x="1806151" y="30480"/>
                  </a:cubicBezTo>
                  <a:cubicBezTo>
                    <a:pt x="1714763" y="26670"/>
                    <a:pt x="1621877" y="25400"/>
                    <a:pt x="1530490" y="22860"/>
                  </a:cubicBezTo>
                  <a:cubicBezTo>
                    <a:pt x="1517006" y="22860"/>
                    <a:pt x="1502025" y="22860"/>
                    <a:pt x="1488541" y="22860"/>
                  </a:cubicBezTo>
                  <a:cubicBezTo>
                    <a:pt x="1466069" y="22860"/>
                    <a:pt x="1443596" y="22860"/>
                    <a:pt x="1422622" y="22860"/>
                  </a:cubicBezTo>
                  <a:cubicBezTo>
                    <a:pt x="1374681" y="22860"/>
                    <a:pt x="1326740" y="22860"/>
                    <a:pt x="1280297" y="24130"/>
                  </a:cubicBezTo>
                  <a:cubicBezTo>
                    <a:pt x="1239847" y="25400"/>
                    <a:pt x="558185" y="29210"/>
                    <a:pt x="517734" y="29210"/>
                  </a:cubicBezTo>
                  <a:cubicBezTo>
                    <a:pt x="451815" y="29210"/>
                    <a:pt x="385896" y="26670"/>
                    <a:pt x="319977" y="33020"/>
                  </a:cubicBezTo>
                  <a:cubicBezTo>
                    <a:pt x="285520" y="36830"/>
                    <a:pt x="252560" y="36830"/>
                    <a:pt x="219601" y="38100"/>
                  </a:cubicBezTo>
                  <a:cubicBezTo>
                    <a:pt x="162671" y="41910"/>
                    <a:pt x="105741" y="45720"/>
                    <a:pt x="49530" y="50800"/>
                  </a:cubicBezTo>
                  <a:cubicBezTo>
                    <a:pt x="36830" y="50800"/>
                    <a:pt x="34290" y="53340"/>
                    <a:pt x="33020" y="69622"/>
                  </a:cubicBezTo>
                  <a:cubicBezTo>
                    <a:pt x="31750" y="98108"/>
                    <a:pt x="31750" y="126594"/>
                    <a:pt x="30480" y="155080"/>
                  </a:cubicBezTo>
                  <a:cubicBezTo>
                    <a:pt x="29210" y="202558"/>
                    <a:pt x="26670" y="248452"/>
                    <a:pt x="25400" y="295929"/>
                  </a:cubicBezTo>
                  <a:cubicBezTo>
                    <a:pt x="20320" y="346572"/>
                    <a:pt x="26670" y="1584144"/>
                    <a:pt x="29210" y="1634786"/>
                  </a:cubicBezTo>
                  <a:cubicBezTo>
                    <a:pt x="29210" y="1688594"/>
                    <a:pt x="29210" y="1743984"/>
                    <a:pt x="30480" y="1797791"/>
                  </a:cubicBezTo>
                  <a:cubicBezTo>
                    <a:pt x="30480" y="1837355"/>
                    <a:pt x="33020" y="1876920"/>
                    <a:pt x="33020" y="1916484"/>
                  </a:cubicBezTo>
                  <a:cubicBezTo>
                    <a:pt x="33020" y="1959214"/>
                    <a:pt x="33020" y="2001943"/>
                    <a:pt x="31750" y="2044076"/>
                  </a:cubicBezTo>
                  <a:cubicBezTo>
                    <a:pt x="31750" y="2047885"/>
                    <a:pt x="31750" y="2050426"/>
                    <a:pt x="31750" y="2054235"/>
                  </a:cubicBezTo>
                  <a:cubicBezTo>
                    <a:pt x="31750" y="2064396"/>
                    <a:pt x="35560" y="2068206"/>
                    <a:pt x="44450" y="2068206"/>
                  </a:cubicBezTo>
                  <a:cubicBezTo>
                    <a:pt x="62294" y="2068206"/>
                    <a:pt x="83268" y="2069476"/>
                    <a:pt x="102744" y="2069476"/>
                  </a:cubicBezTo>
                  <a:cubicBezTo>
                    <a:pt x="131209" y="2069476"/>
                    <a:pt x="161173" y="2066935"/>
                    <a:pt x="189638" y="2069476"/>
                  </a:cubicBezTo>
                  <a:cubicBezTo>
                    <a:pt x="236081" y="2073285"/>
                    <a:pt x="282523" y="2075826"/>
                    <a:pt x="328966" y="2074556"/>
                  </a:cubicBezTo>
                  <a:cubicBezTo>
                    <a:pt x="358930" y="2073285"/>
                    <a:pt x="387395" y="2075826"/>
                    <a:pt x="417358" y="2075826"/>
                  </a:cubicBezTo>
                  <a:cubicBezTo>
                    <a:pt x="460804" y="2075826"/>
                    <a:pt x="504251" y="2074556"/>
                    <a:pt x="547698" y="2075826"/>
                  </a:cubicBezTo>
                  <a:cubicBezTo>
                    <a:pt x="612118" y="2077096"/>
                    <a:pt x="1319249" y="2066935"/>
                    <a:pt x="1385168" y="2069476"/>
                  </a:cubicBezTo>
                  <a:cubicBezTo>
                    <a:pt x="1413633" y="2070746"/>
                    <a:pt x="1442098" y="2072016"/>
                    <a:pt x="1469065" y="2072016"/>
                  </a:cubicBezTo>
                  <a:cubicBezTo>
                    <a:pt x="1518504" y="2074556"/>
                    <a:pt x="1566445" y="2070746"/>
                    <a:pt x="1615885" y="2074556"/>
                  </a:cubicBezTo>
                  <a:cubicBezTo>
                    <a:pt x="1656335" y="2077096"/>
                    <a:pt x="1696785" y="2077096"/>
                    <a:pt x="1737235" y="2079635"/>
                  </a:cubicBezTo>
                  <a:cubicBezTo>
                    <a:pt x="1797162" y="2083446"/>
                    <a:pt x="1857088" y="2085985"/>
                    <a:pt x="1917015" y="2087256"/>
                  </a:cubicBezTo>
                  <a:cubicBezTo>
                    <a:pt x="1939487" y="2087256"/>
                    <a:pt x="1957744" y="2085985"/>
                    <a:pt x="1978064" y="2085985"/>
                  </a:cubicBezTo>
                  <a:close/>
                </a:path>
              </a:pathLst>
            </a:custGeom>
            <a:solidFill>
              <a:srgbClr val="000000"/>
            </a:solidFill>
          </p:spPr>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15902" y="8390266"/>
            <a:ext cx="3256196" cy="189673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13100" y="7159150"/>
            <a:ext cx="2461801" cy="207099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091">
            <a:off x="16546721" y="1487806"/>
            <a:ext cx="2998835" cy="81241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2396" t="5969"/>
          <a:stretch>
            <a:fillRect/>
          </a:stretch>
        </p:blipFill>
        <p:spPr>
          <a:xfrm rot="427615" flipV="1">
            <a:off x="-1414037" y="-419656"/>
            <a:ext cx="3034132" cy="1764556"/>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082857">
            <a:off x="14745702" y="8406737"/>
            <a:ext cx="603072" cy="387629"/>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62278" flipH="1">
            <a:off x="15516366" y="7429322"/>
            <a:ext cx="2599212" cy="292944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64324" y="7159150"/>
            <a:ext cx="2025995" cy="2813882"/>
          </a:xfrm>
          <a:prstGeom prst="rect">
            <a:avLst/>
          </a:prstGeom>
        </p:spPr>
      </p:pic>
      <p:pic>
        <p:nvPicPr>
          <p:cNvPr id="20" name="Picture 2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096253">
            <a:off x="2703646" y="8322556"/>
            <a:ext cx="652527" cy="419416"/>
          </a:xfrm>
          <a:prstGeom prst="rect">
            <a:avLst/>
          </a:prstGeom>
        </p:spPr>
      </p:pic>
      <p:pic>
        <p:nvPicPr>
          <p:cNvPr id="21"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70941" y="1710335"/>
            <a:ext cx="625025" cy="678765"/>
          </a:xfrm>
          <a:prstGeom prst="rect">
            <a:avLst/>
          </a:prstGeom>
        </p:spPr>
      </p:pic>
      <p:pic>
        <p:nvPicPr>
          <p:cNvPr id="2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0889878" y="9470690"/>
            <a:ext cx="625025" cy="678765"/>
          </a:xfrm>
          <a:prstGeom prst="rect">
            <a:avLst/>
          </a:prstGeom>
        </p:spPr>
      </p:pic>
      <p:pic>
        <p:nvPicPr>
          <p:cNvPr id="2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142280" y="-247745"/>
            <a:ext cx="1001720" cy="1087850"/>
          </a:xfrm>
          <a:prstGeom prst="rect">
            <a:avLst/>
          </a:prstGeom>
        </p:spPr>
      </p:pic>
      <p:pic>
        <p:nvPicPr>
          <p:cNvPr id="24" name="Picture 2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59300" y="541953"/>
            <a:ext cx="625025" cy="678765"/>
          </a:xfrm>
          <a:prstGeom prst="rect">
            <a:avLst/>
          </a:prstGeom>
        </p:spPr>
      </p:pic>
      <p:sp>
        <p:nvSpPr>
          <p:cNvPr id="25" name="TextBox 25"/>
          <p:cNvSpPr txBox="1"/>
          <p:nvPr/>
        </p:nvSpPr>
        <p:spPr>
          <a:xfrm>
            <a:off x="1717837" y="2044394"/>
            <a:ext cx="6424443" cy="645541"/>
          </a:xfrm>
          <a:prstGeom prst="rect">
            <a:avLst/>
          </a:prstGeom>
        </p:spPr>
        <p:txBody>
          <a:bodyPr lIns="0" tIns="0" rIns="0" bIns="0" rtlCol="0" anchor="t">
            <a:spAutoFit/>
          </a:bodyPr>
          <a:lstStyle/>
          <a:p>
            <a:pPr marL="0" lvl="0" indent="0">
              <a:lnSpc>
                <a:spcPts val="4982"/>
              </a:lnSpc>
            </a:pPr>
            <a:r>
              <a:rPr lang="en-US" sz="4700" spc="9" dirty="0" err="1">
                <a:solidFill>
                  <a:srgbClr val="FBE675"/>
                </a:solidFill>
                <a:latin typeface="Coiny Bold"/>
              </a:rPr>
              <a:t>Nguyên</a:t>
            </a:r>
            <a:r>
              <a:rPr lang="en-US" sz="4700" spc="9" dirty="0">
                <a:solidFill>
                  <a:srgbClr val="FBE675"/>
                </a:solidFill>
                <a:latin typeface="Coiny Bold"/>
              </a:rPr>
              <a:t> </a:t>
            </a:r>
            <a:r>
              <a:rPr lang="en-US" sz="4700" spc="9" dirty="0" err="1">
                <a:solidFill>
                  <a:srgbClr val="FBE675"/>
                </a:solidFill>
                <a:latin typeface="Coiny Bold"/>
              </a:rPr>
              <a:t>liệu</a:t>
            </a:r>
            <a:r>
              <a:rPr lang="en-US" sz="4700" spc="9" dirty="0">
                <a:solidFill>
                  <a:srgbClr val="FBE675"/>
                </a:solidFill>
                <a:latin typeface="Coiny Bold"/>
              </a:rPr>
              <a:t> </a:t>
            </a:r>
            <a:r>
              <a:rPr lang="en-US" sz="4700" spc="9" dirty="0" err="1">
                <a:solidFill>
                  <a:srgbClr val="FBE675"/>
                </a:solidFill>
                <a:latin typeface="Coiny Bold"/>
              </a:rPr>
              <a:t>tự</a:t>
            </a:r>
            <a:r>
              <a:rPr lang="en-US" sz="4700" spc="9" dirty="0">
                <a:solidFill>
                  <a:srgbClr val="FBE675"/>
                </a:solidFill>
                <a:latin typeface="Coiny Bold"/>
              </a:rPr>
              <a:t> </a:t>
            </a:r>
            <a:r>
              <a:rPr lang="en-US" sz="4700" spc="9" dirty="0" err="1">
                <a:solidFill>
                  <a:srgbClr val="FBE675"/>
                </a:solidFill>
                <a:latin typeface="Coiny Bold"/>
              </a:rPr>
              <a:t>nhiên</a:t>
            </a:r>
            <a:endParaRPr lang="en-US" sz="4700" spc="9" dirty="0">
              <a:solidFill>
                <a:srgbClr val="FBE675"/>
              </a:solidFill>
              <a:latin typeface="Coiny Bold"/>
            </a:endParaRPr>
          </a:p>
        </p:txBody>
      </p:sp>
      <p:sp>
        <p:nvSpPr>
          <p:cNvPr id="26" name="TextBox 26"/>
          <p:cNvSpPr txBox="1"/>
          <p:nvPr/>
        </p:nvSpPr>
        <p:spPr>
          <a:xfrm>
            <a:off x="10102988" y="1960687"/>
            <a:ext cx="6424443" cy="645541"/>
          </a:xfrm>
          <a:prstGeom prst="rect">
            <a:avLst/>
          </a:prstGeom>
        </p:spPr>
        <p:txBody>
          <a:bodyPr lIns="0" tIns="0" rIns="0" bIns="0" rtlCol="0" anchor="t">
            <a:spAutoFit/>
          </a:bodyPr>
          <a:lstStyle/>
          <a:p>
            <a:pPr marL="0" lvl="0" indent="0">
              <a:lnSpc>
                <a:spcPts val="4982"/>
              </a:lnSpc>
            </a:pPr>
            <a:r>
              <a:rPr lang="en-US" sz="4700" spc="9">
                <a:solidFill>
                  <a:srgbClr val="000000"/>
                </a:solidFill>
                <a:latin typeface="Coiny Bold"/>
              </a:rPr>
              <a:t>Nguyên liệu nhân tạo</a:t>
            </a:r>
          </a:p>
        </p:txBody>
      </p:sp>
      <p:sp>
        <p:nvSpPr>
          <p:cNvPr id="27" name="TextBox 27"/>
          <p:cNvSpPr txBox="1"/>
          <p:nvPr/>
        </p:nvSpPr>
        <p:spPr>
          <a:xfrm>
            <a:off x="1717837" y="3451259"/>
            <a:ext cx="6195263" cy="3637795"/>
          </a:xfrm>
          <a:prstGeom prst="rect">
            <a:avLst/>
          </a:prstGeom>
        </p:spPr>
        <p:txBody>
          <a:bodyPr lIns="0" tIns="0" rIns="0" bIns="0" rtlCol="0" anchor="t">
            <a:spAutoFit/>
          </a:bodyPr>
          <a:lstStyle/>
          <a:p>
            <a:pPr marL="897001" lvl="1" indent="-448501">
              <a:lnSpc>
                <a:spcPts val="5816"/>
              </a:lnSpc>
              <a:buFont typeface="Arial"/>
              <a:buChar char="•"/>
            </a:pPr>
            <a:r>
              <a:rPr lang="en-US" sz="4154">
                <a:solidFill>
                  <a:srgbClr val="F8F8F8"/>
                </a:solidFill>
                <a:latin typeface="Nunito Sans Regular Bold"/>
              </a:rPr>
              <a:t>Đá vôi.</a:t>
            </a:r>
          </a:p>
          <a:p>
            <a:pPr marL="897001" lvl="1" indent="-448501">
              <a:lnSpc>
                <a:spcPts val="5816"/>
              </a:lnSpc>
              <a:buFont typeface="Arial"/>
              <a:buChar char="•"/>
            </a:pPr>
            <a:r>
              <a:rPr lang="en-US" sz="4154">
                <a:solidFill>
                  <a:srgbClr val="F8F8F8"/>
                </a:solidFill>
                <a:latin typeface="Nunito Sans Regular Bold"/>
              </a:rPr>
              <a:t>Quặng sắt.</a:t>
            </a:r>
          </a:p>
          <a:p>
            <a:pPr marL="897001" lvl="1" indent="-448501">
              <a:lnSpc>
                <a:spcPts val="5816"/>
              </a:lnSpc>
              <a:buFont typeface="Arial"/>
              <a:buChar char="•"/>
            </a:pPr>
            <a:r>
              <a:rPr lang="en-US" sz="4154">
                <a:solidFill>
                  <a:srgbClr val="F8F8F8"/>
                </a:solidFill>
                <a:latin typeface="Nunito Sans Regular Bold"/>
              </a:rPr>
              <a:t>Nước biển.</a:t>
            </a:r>
          </a:p>
          <a:p>
            <a:pPr marL="897001" lvl="1" indent="-448501">
              <a:lnSpc>
                <a:spcPts val="5816"/>
              </a:lnSpc>
              <a:buFont typeface="Arial"/>
              <a:buChar char="•"/>
            </a:pPr>
            <a:r>
              <a:rPr lang="en-US" sz="4154">
                <a:solidFill>
                  <a:srgbClr val="F8F8F8"/>
                </a:solidFill>
                <a:latin typeface="Nunito Sans Regular Bold"/>
              </a:rPr>
              <a:t>Cát.</a:t>
            </a:r>
          </a:p>
          <a:p>
            <a:pPr marL="897001" lvl="1" indent="-448501">
              <a:lnSpc>
                <a:spcPts val="5816"/>
              </a:lnSpc>
              <a:buFont typeface="Arial"/>
              <a:buChar char="•"/>
            </a:pPr>
            <a:r>
              <a:rPr lang="en-US" sz="4154">
                <a:solidFill>
                  <a:srgbClr val="F8F8F8"/>
                </a:solidFill>
                <a:latin typeface="Nunito Sans Regular Bold"/>
              </a:rPr>
              <a:t>Quả nho.</a:t>
            </a:r>
          </a:p>
        </p:txBody>
      </p:sp>
      <p:sp>
        <p:nvSpPr>
          <p:cNvPr id="28" name="TextBox 28"/>
          <p:cNvSpPr txBox="1"/>
          <p:nvPr/>
        </p:nvSpPr>
        <p:spPr>
          <a:xfrm>
            <a:off x="10145720" y="3413159"/>
            <a:ext cx="6424443" cy="2300859"/>
          </a:xfrm>
          <a:prstGeom prst="rect">
            <a:avLst/>
          </a:prstGeom>
        </p:spPr>
        <p:txBody>
          <a:bodyPr lIns="0" tIns="0" rIns="0" bIns="0" rtlCol="0" anchor="t">
            <a:spAutoFit/>
          </a:bodyPr>
          <a:lstStyle/>
          <a:p>
            <a:pPr marL="887349" lvl="1" indent="-443674">
              <a:lnSpc>
                <a:spcPts val="6165"/>
              </a:lnSpc>
              <a:buFont typeface="Arial"/>
              <a:buChar char="•"/>
            </a:pPr>
            <a:r>
              <a:rPr lang="en-US" sz="4110">
                <a:solidFill>
                  <a:srgbClr val="000000"/>
                </a:solidFill>
                <a:latin typeface="Nunito Sans Regular Bold"/>
              </a:rPr>
              <a:t>Dầu oliu.</a:t>
            </a:r>
          </a:p>
          <a:p>
            <a:pPr marL="887349" lvl="1" indent="-443674">
              <a:lnSpc>
                <a:spcPts val="6165"/>
              </a:lnSpc>
              <a:buFont typeface="Arial"/>
              <a:buChar char="•"/>
            </a:pPr>
            <a:r>
              <a:rPr lang="en-US" sz="4110">
                <a:solidFill>
                  <a:srgbClr val="000000"/>
                </a:solidFill>
                <a:latin typeface="Nunito Sans Regular Bold"/>
              </a:rPr>
              <a:t>Bơ.</a:t>
            </a:r>
          </a:p>
          <a:p>
            <a:pPr marL="887349" lvl="1" indent="-443674">
              <a:lnSpc>
                <a:spcPts val="6165"/>
              </a:lnSpc>
              <a:buFont typeface="Arial"/>
              <a:buChar char="•"/>
            </a:pPr>
            <a:r>
              <a:rPr lang="en-US" sz="4110">
                <a:solidFill>
                  <a:srgbClr val="000000"/>
                </a:solidFill>
                <a:latin typeface="Nunito Sans Regular Bold"/>
              </a:rPr>
              <a:t>Đường.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1033</Words>
  <Application>Microsoft Office PowerPoint</Application>
  <PresentationFormat>Custom</PresentationFormat>
  <Paragraphs>101</Paragraphs>
  <Slides>18</Slides>
  <Notes>0</Notes>
  <HiddenSlides>0</HiddenSlides>
  <MMClips>2</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18</vt:i4>
      </vt:variant>
    </vt:vector>
  </HeadingPairs>
  <TitlesOfParts>
    <vt:vector size="40" baseType="lpstr">
      <vt:lpstr>Asap SemiBold Bold</vt:lpstr>
      <vt:lpstr>Noto Sans Bold</vt:lpstr>
      <vt:lpstr>Josefin Sans Bold Bold</vt:lpstr>
      <vt:lpstr>Big Shoulders Display Bold</vt:lpstr>
      <vt:lpstr>#9Slide03 Noto Sans Bold</vt:lpstr>
      <vt:lpstr>Coiny Bold</vt:lpstr>
      <vt:lpstr>Bungee Bold</vt:lpstr>
      <vt:lpstr>Coiny</vt:lpstr>
      <vt:lpstr>Calibri</vt:lpstr>
      <vt:lpstr>Arimo Bold</vt:lpstr>
      <vt:lpstr>Nunito Sans Regular Bold</vt:lpstr>
      <vt:lpstr>Times New Roman</vt:lpstr>
      <vt:lpstr>Sriracha</vt:lpstr>
      <vt:lpstr>#9Slide03 Bebas Neue Bold</vt:lpstr>
      <vt:lpstr>#9Slide03 BoosterNextFYBlack</vt:lpstr>
      <vt:lpstr>Muli Black Bold</vt:lpstr>
      <vt:lpstr>Arial</vt:lpstr>
      <vt:lpstr>Muli Black</vt:lpstr>
      <vt:lpstr>Bungee</vt:lpstr>
      <vt:lpstr>Asap SemiBold</vt:lpstr>
      <vt:lpstr>Josefin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KNTT_CĐ3_BÀI 13</dc:title>
  <cp:lastModifiedBy>Nguyễn Thu Ngọc</cp:lastModifiedBy>
  <cp:revision>36</cp:revision>
  <dcterms:created xsi:type="dcterms:W3CDTF">2006-08-16T00:00:00Z</dcterms:created>
  <dcterms:modified xsi:type="dcterms:W3CDTF">2023-10-24T14:19:12Z</dcterms:modified>
  <dc:identifier>DAEfxbGHp_w</dc:identifier>
</cp:coreProperties>
</file>